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3"/>
    <p:sldId id="292" r:id="rId4"/>
    <p:sldId id="285" r:id="rId5"/>
    <p:sldId id="293" r:id="rId6"/>
    <p:sldId id="261" r:id="rId7"/>
    <p:sldId id="264" r:id="rId8"/>
    <p:sldId id="286" r:id="rId9"/>
    <p:sldId id="268" r:id="rId10"/>
    <p:sldId id="267" r:id="rId11"/>
    <p:sldId id="266" r:id="rId12"/>
    <p:sldId id="269" r:id="rId13"/>
    <p:sldId id="335" r:id="rId14"/>
    <p:sldId id="270" r:id="rId15"/>
    <p:sldId id="373" r:id="rId16"/>
    <p:sldId id="265" r:id="rId17"/>
    <p:sldId id="329" r:id="rId18"/>
    <p:sldId id="364" r:id="rId19"/>
    <p:sldId id="365" r:id="rId20"/>
    <p:sldId id="366" r:id="rId21"/>
    <p:sldId id="367" r:id="rId22"/>
    <p:sldId id="368" r:id="rId23"/>
    <p:sldId id="369" r:id="rId24"/>
    <p:sldId id="370" r:id="rId25"/>
    <p:sldId id="371" r:id="rId26"/>
    <p:sldId id="372" r:id="rId27"/>
    <p:sldId id="288" r:id="rId28"/>
    <p:sldId id="333" r:id="rId29"/>
    <p:sldId id="330" r:id="rId30"/>
    <p:sldId id="334" r:id="rId31"/>
    <p:sldId id="289" r:id="rId32"/>
    <p:sldId id="347" r:id="rId33"/>
    <p:sldId id="283" r:id="rId34"/>
    <p:sldId id="28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3EF"/>
    <a:srgbClr val="00A1FA"/>
    <a:srgbClr val="00B0F0"/>
    <a:srgbClr val="4488EE"/>
    <a:srgbClr val="09C5F1"/>
    <a:srgbClr val="DDF6FF"/>
    <a:srgbClr val="65D7FF"/>
    <a:srgbClr val="C9F1FF"/>
    <a:srgbClr val="A3E7FF"/>
    <a:srgbClr val="2D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67" autoAdjust="0"/>
    <p:restoredTop sz="96366" autoAdjust="0"/>
  </p:normalViewPr>
  <p:slideViewPr>
    <p:cSldViewPr snapToGrid="0" showGuides="1">
      <p:cViewPr varScale="1">
        <p:scale>
          <a:sx n="98" d="100"/>
          <a:sy n="98" d="100"/>
        </p:scale>
        <p:origin x="192" y="416"/>
      </p:cViewPr>
      <p:guideLst>
        <p:guide orient="horz" pos="2130"/>
        <p:guide pos="540"/>
        <p:guide orient="horz" pos="3748"/>
        <p:guide pos="2278"/>
        <p:guide pos="7151"/>
        <p:guide pos="740"/>
        <p:guide pos="6941"/>
        <p:guide pos="3876"/>
        <p:guide pos="5632"/>
        <p:guide orient="horz" pos="580"/>
        <p:guide pos="6785"/>
        <p:guide pos="877"/>
        <p:guide pos="20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7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bug数量</c:v>
                </c:pt>
              </c:strCache>
            </c:strRef>
          </c:tx>
          <c:spPr>
            <a:solidFill>
              <a:schemeClr val="accent1"/>
            </a:solidFill>
            <a:ln>
              <a:noFill/>
            </a:ln>
            <a:effectLst/>
          </c:spPr>
          <c:invertIfNegative val="0"/>
          <c:dLbls>
            <c:delete val="1"/>
          </c:dLbls>
          <c:cat>
            <c:strRef>
              <c:f>Sheet1!$B$2:$B$7</c:f>
              <c:strCache>
                <c:ptCount val="6"/>
                <c:pt idx="0">
                  <c:v>ST-001</c:v>
                </c:pt>
                <c:pt idx="1">
                  <c:v>ST-002</c:v>
                </c:pt>
                <c:pt idx="2">
                  <c:v>ST-003</c:v>
                </c:pt>
                <c:pt idx="3">
                  <c:v>ST-004</c:v>
                </c:pt>
                <c:pt idx="4">
                  <c:v>ST-005</c:v>
                </c:pt>
                <c:pt idx="5">
                  <c:v>ST-006</c:v>
                </c:pt>
              </c:strCache>
            </c:strRef>
          </c:cat>
          <c:val>
            <c:numRef>
              <c:f>Sheet1!$C$2:$C$7</c:f>
              <c:numCache>
                <c:formatCode>General</c:formatCode>
                <c:ptCount val="6"/>
                <c:pt idx="0">
                  <c:v>3</c:v>
                </c:pt>
                <c:pt idx="1">
                  <c:v>2</c:v>
                </c:pt>
                <c:pt idx="2">
                  <c:v>1</c:v>
                </c:pt>
                <c:pt idx="3">
                  <c:v>1</c:v>
                </c:pt>
                <c:pt idx="4">
                  <c:v>4</c:v>
                </c:pt>
                <c:pt idx="5">
                  <c:v>1</c:v>
                </c:pt>
              </c:numCache>
            </c:numRef>
          </c:val>
        </c:ser>
        <c:ser>
          <c:idx val="1"/>
          <c:order val="1"/>
          <c:tx>
            <c:strRef>
              <c:f>Sheet1!$D$1</c:f>
              <c:strCache>
                <c:ptCount val="1"/>
                <c:pt idx="0">
                  <c:v>成功数量</c:v>
                </c:pt>
              </c:strCache>
            </c:strRef>
          </c:tx>
          <c:spPr>
            <a:solidFill>
              <a:schemeClr val="accent2"/>
            </a:solidFill>
            <a:ln>
              <a:noFill/>
            </a:ln>
            <a:effectLst/>
          </c:spPr>
          <c:invertIfNegative val="0"/>
          <c:dLbls>
            <c:delete val="1"/>
          </c:dLbls>
          <c:cat>
            <c:strRef>
              <c:f>Sheet1!$B$2:$B$7</c:f>
              <c:strCache>
                <c:ptCount val="6"/>
                <c:pt idx="0">
                  <c:v>ST-001</c:v>
                </c:pt>
                <c:pt idx="1">
                  <c:v>ST-002</c:v>
                </c:pt>
                <c:pt idx="2">
                  <c:v>ST-003</c:v>
                </c:pt>
                <c:pt idx="3">
                  <c:v>ST-004</c:v>
                </c:pt>
                <c:pt idx="4">
                  <c:v>ST-005</c:v>
                </c:pt>
                <c:pt idx="5">
                  <c:v>ST-006</c:v>
                </c:pt>
              </c:strCache>
            </c:strRef>
          </c:cat>
          <c:val>
            <c:numRef>
              <c:f>Sheet1!$D$2:$D$7</c:f>
              <c:numCache>
                <c:formatCode>General</c:formatCode>
                <c:ptCount val="6"/>
                <c:pt idx="0">
                  <c:v>7</c:v>
                </c:pt>
                <c:pt idx="1">
                  <c:v>4</c:v>
                </c:pt>
                <c:pt idx="2">
                  <c:v>11</c:v>
                </c:pt>
                <c:pt idx="3">
                  <c:v>8</c:v>
                </c:pt>
                <c:pt idx="4">
                  <c:v>10</c:v>
                </c:pt>
                <c:pt idx="5">
                  <c:v>3</c:v>
                </c:pt>
              </c:numCache>
            </c:numRef>
          </c:val>
        </c:ser>
        <c:dLbls>
          <c:showLegendKey val="0"/>
          <c:showVal val="0"/>
          <c:showCatName val="0"/>
          <c:showSerName val="0"/>
          <c:showPercent val="0"/>
          <c:showBubbleSize val="0"/>
        </c:dLbls>
        <c:gapWidth val="150"/>
        <c:axId val="474896256"/>
        <c:axId val="474897888"/>
      </c:barChart>
      <c:lineChart>
        <c:grouping val="standard"/>
        <c:varyColors val="0"/>
        <c:ser>
          <c:idx val="2"/>
          <c:order val="2"/>
          <c:tx>
            <c:strRef>
              <c:f>Sheet1!$E$1</c:f>
              <c:strCache>
                <c:ptCount val="1"/>
                <c:pt idx="0">
                  <c:v>测试用例数量</c:v>
                </c:pt>
              </c:strCache>
            </c:strRef>
          </c:tx>
          <c:spPr>
            <a:ln w="28575" cap="rnd">
              <a:solidFill>
                <a:schemeClr val="accent5">
                  <a:lumMod val="75000"/>
                </a:schemeClr>
              </a:solidFill>
              <a:round/>
            </a:ln>
            <a:effectLst/>
          </c:spPr>
          <c:marker>
            <c:symbol val="none"/>
          </c:marker>
          <c:dLbls>
            <c:delete val="1"/>
          </c:dLbls>
          <c:cat>
            <c:strRef>
              <c:f>Sheet1!$B$2:$B$7</c:f>
              <c:strCache>
                <c:ptCount val="6"/>
                <c:pt idx="0">
                  <c:v>ST-001</c:v>
                </c:pt>
                <c:pt idx="1">
                  <c:v>ST-002</c:v>
                </c:pt>
                <c:pt idx="2">
                  <c:v>ST-003</c:v>
                </c:pt>
                <c:pt idx="3">
                  <c:v>ST-004</c:v>
                </c:pt>
                <c:pt idx="4">
                  <c:v>ST-005</c:v>
                </c:pt>
                <c:pt idx="5">
                  <c:v>ST-006</c:v>
                </c:pt>
              </c:strCache>
            </c:strRef>
          </c:cat>
          <c:val>
            <c:numRef>
              <c:f>Sheet1!$E$2:$E$7</c:f>
              <c:numCache>
                <c:formatCode>General</c:formatCode>
                <c:ptCount val="6"/>
                <c:pt idx="0">
                  <c:v>10</c:v>
                </c:pt>
                <c:pt idx="1">
                  <c:v>6</c:v>
                </c:pt>
                <c:pt idx="2">
                  <c:v>12</c:v>
                </c:pt>
                <c:pt idx="3">
                  <c:v>8</c:v>
                </c:pt>
                <c:pt idx="4">
                  <c:v>14</c:v>
                </c:pt>
                <c:pt idx="5">
                  <c:v>4</c:v>
                </c:pt>
              </c:numCache>
            </c:numRef>
          </c:val>
          <c:smooth val="0"/>
        </c:ser>
        <c:dLbls>
          <c:showLegendKey val="0"/>
          <c:showVal val="0"/>
          <c:showCatName val="0"/>
          <c:showSerName val="0"/>
          <c:showPercent val="0"/>
          <c:showBubbleSize val="0"/>
        </c:dLbls>
        <c:marker val="0"/>
        <c:smooth val="0"/>
        <c:axId val="474896256"/>
        <c:axId val="474897888"/>
      </c:lineChart>
      <c:catAx>
        <c:axId val="47489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4897888"/>
        <c:crosses val="autoZero"/>
        <c:auto val="1"/>
        <c:lblAlgn val="ctr"/>
        <c:lblOffset val="100"/>
        <c:noMultiLvlLbl val="0"/>
      </c:catAx>
      <c:valAx>
        <c:axId val="47489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4896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AAE93-D580-45F0-8898-A36A4FEDD30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9BAB6-37C5-4F95-AF5E-3D4A464DD4B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8-8872-4093-BA23-5E1F304FB8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D8303-B003-48FE-8BD1-76725C22DC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4F9C-7D91-4A90-A7C7-DCB696AB587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7CE9F-78FD-4E41-AC0E-9F5E8DC0D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microsoft.com/office/2007/relationships/hdphoto" Target="../media/image5.wdp"/><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microsoft.com/office/2007/relationships/hdphoto" Target="../media/image5.wdp"/><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5.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microsoft.com/office/2007/relationships/hdphoto" Target="../media/image5.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microsoft.com/office/2007/relationships/hdphoto" Target="../media/image5.wdp"/><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emf"/><Relationship Id="rId2" Type="http://schemas.microsoft.com/office/2007/relationships/hdphoto" Target="../media/image5.wdp"/><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5.wdp"/><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microsoft.com/office/2007/relationships/hdphoto" Target="../media/image20.wdp"/><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microsoft.com/office/2007/relationships/hdphoto" Target="../media/image25.wdp"/><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microsoft.com/office/2007/relationships/hdphoto" Target="../media/image30.wdp"/><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microsoft.com/office/2007/relationships/hdphoto" Target="../media/image30.wdp"/><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microsoft.com/office/2007/relationships/hdphoto" Target="../media/image30.wdp"/><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microsoft.com/office/2007/relationships/hdphoto" Target="../media/image30.wdp"/><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xml"/><Relationship Id="rId3" Type="http://schemas.microsoft.com/office/2007/relationships/hdphoto" Target="../media/image39.wdp"/><Relationship Id="rId2" Type="http://schemas.openxmlformats.org/officeDocument/2006/relationships/image" Target="../media/image3.png"/><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2.png"/><Relationship Id="rId2" Type="http://schemas.microsoft.com/office/2007/relationships/hdphoto" Target="../media/image40.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microsoft.com/office/2007/relationships/hdphoto" Target="../media/image5.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4572001"/>
          </a:xfrm>
          <a:prstGeom prst="rect">
            <a:avLst/>
          </a:prstGeom>
        </p:spPr>
      </p:pic>
      <p:sp>
        <p:nvSpPr>
          <p:cNvPr id="8" name="矩形 7"/>
          <p:cNvSpPr/>
          <p:nvPr/>
        </p:nvSpPr>
        <p:spPr>
          <a:xfrm>
            <a:off x="0" y="1"/>
            <a:ext cx="12191995" cy="4572000"/>
          </a:xfrm>
          <a:prstGeom prst="rect">
            <a:avLst/>
          </a:prstGeom>
          <a:gradFill>
            <a:gsLst>
              <a:gs pos="100000">
                <a:srgbClr val="00A1FA">
                  <a:alpha val="53000"/>
                </a:srgbClr>
              </a:gs>
              <a:gs pos="0">
                <a:srgbClr val="0070C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文本框 10"/>
          <p:cNvSpPr txBox="1"/>
          <p:nvPr/>
        </p:nvSpPr>
        <p:spPr>
          <a:xfrm>
            <a:off x="4071007" y="5797280"/>
            <a:ext cx="4049973" cy="306705"/>
          </a:xfrm>
          <a:prstGeom prst="rect">
            <a:avLst/>
          </a:prstGeom>
          <a:noFill/>
        </p:spPr>
        <p:txBody>
          <a:bodyPr wrap="square" rtlCol="0">
            <a:spAutoFit/>
          </a:bodyPr>
          <a:lstStyle/>
          <a:p>
            <a:pPr algn="ctr"/>
            <a:r>
              <a:rPr lang="zh-CN" altLang="en-US" sz="1400" dirty="0">
                <a:solidFill>
                  <a:schemeClr val="bg1">
                    <a:lumMod val="65000"/>
                  </a:schemeClr>
                </a:solidFill>
                <a:ea typeface="微软雅黑 Light" panose="020B0502040204020203" pitchFamily="34" charset="-122"/>
              </a:rPr>
              <a:t>学生姓名：刘育超</a:t>
            </a:r>
            <a:r>
              <a:rPr lang="en-US" altLang="zh-CN" sz="1400" dirty="0">
                <a:solidFill>
                  <a:schemeClr val="bg1">
                    <a:lumMod val="65000"/>
                  </a:schemeClr>
                </a:solidFill>
                <a:ea typeface="微软雅黑 Light" panose="020B0502040204020203" pitchFamily="34" charset="-122"/>
              </a:rPr>
              <a:t>           </a:t>
            </a:r>
            <a:r>
              <a:rPr lang="zh-CN" altLang="en-US" sz="1400" dirty="0">
                <a:solidFill>
                  <a:schemeClr val="bg1">
                    <a:lumMod val="65000"/>
                  </a:schemeClr>
                </a:solidFill>
                <a:ea typeface="微软雅黑 Light" panose="020B0502040204020203" pitchFamily="34" charset="-122"/>
              </a:rPr>
              <a:t>指导教师：谷钰</a:t>
            </a:r>
            <a:endParaRPr lang="zh-CN" altLang="en-US" sz="1400" dirty="0">
              <a:solidFill>
                <a:schemeClr val="bg1">
                  <a:lumMod val="65000"/>
                </a:schemeClr>
              </a:solidFill>
              <a:ea typeface="微软雅黑 Light" panose="020B0502040204020203" pitchFamily="34" charset="-122"/>
            </a:endParaRPr>
          </a:p>
        </p:txBody>
      </p:sp>
      <p:sp>
        <p:nvSpPr>
          <p:cNvPr id="15" name="文本框 14"/>
          <p:cNvSpPr txBox="1"/>
          <p:nvPr/>
        </p:nvSpPr>
        <p:spPr>
          <a:xfrm>
            <a:off x="5395320" y="6327640"/>
            <a:ext cx="1401346"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2020.06</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862330" y="2440940"/>
            <a:ext cx="10763250" cy="922020"/>
          </a:xfrm>
          <a:prstGeom prst="rect">
            <a:avLst/>
          </a:prstGeom>
          <a:noFill/>
        </p:spPr>
        <p:txBody>
          <a:bodyPr wrap="square" rtlCol="0">
            <a:spAutoFit/>
          </a:bodyPr>
          <a:lstStyle/>
          <a:p>
            <a:pPr algn="ctr"/>
            <a:r>
              <a:rPr lang="zh-CN" altLang="en-US" sz="5400" dirty="0">
                <a:solidFill>
                  <a:schemeClr val="bg1"/>
                </a:solidFill>
                <a:latin typeface="思源宋体 Heavy" panose="02020900000000000000" pitchFamily="18" charset="-122"/>
                <a:ea typeface="思源宋体 Heavy" panose="02020900000000000000" pitchFamily="18" charset="-122"/>
              </a:rPr>
              <a:t>手机银行客户端系统</a:t>
            </a:r>
            <a:r>
              <a:rPr lang="zh-CN" altLang="en-US" sz="5400" dirty="0">
                <a:solidFill>
                  <a:schemeClr val="bg1"/>
                </a:solidFill>
                <a:latin typeface="思源宋体 Heavy" panose="02020900000000000000" pitchFamily="18" charset="-122"/>
                <a:ea typeface="思源宋体 Heavy" panose="02020900000000000000" pitchFamily="18" charset="-122"/>
              </a:rPr>
              <a:t>的设计与实现</a:t>
            </a:r>
            <a:endParaRPr lang="zh-CN" altLang="en-US" sz="5400" dirty="0">
              <a:solidFill>
                <a:schemeClr val="bg1"/>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2788326" y="3531104"/>
            <a:ext cx="6615337" cy="430887"/>
          </a:xfrm>
          <a:prstGeom prst="rect">
            <a:avLst/>
          </a:prstGeom>
          <a:noFill/>
        </p:spPr>
        <p:txBody>
          <a:bodyPr wrap="none" rtlCol="0">
            <a:spAutoFit/>
          </a:bodyPr>
          <a:lstStyle/>
          <a:p>
            <a:r>
              <a:rPr lang="zh-CN" altLang="en-US" sz="2200" dirty="0">
                <a:solidFill>
                  <a:schemeClr val="bg1"/>
                </a:solidFill>
                <a:latin typeface="思源宋体" panose="02020400000000000000" pitchFamily="18" charset="-122"/>
                <a:ea typeface="思源宋体" panose="02020400000000000000" pitchFamily="18" charset="-122"/>
              </a:rPr>
              <a:t>长春工业大学计算机科学与工程学院毕业设计答辩</a:t>
            </a:r>
            <a:endParaRPr lang="zh-CN" altLang="en-US" sz="2200" dirty="0">
              <a:solidFill>
                <a:schemeClr val="bg1"/>
              </a:solidFill>
              <a:latin typeface="思源宋体" panose="02020400000000000000" pitchFamily="18" charset="-122"/>
              <a:ea typeface="思源宋体" panose="02020400000000000000" pitchFamily="18"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3" y="808362"/>
            <a:ext cx="998484" cy="1059616"/>
          </a:xfrm>
          <a:prstGeom prst="rect">
            <a:avLst/>
          </a:prstGeom>
        </p:spPr>
      </p:pic>
      <p:sp>
        <p:nvSpPr>
          <p:cNvPr id="6" name="TextBox 5"/>
          <p:cNvSpPr txBox="1"/>
          <p:nvPr/>
        </p:nvSpPr>
        <p:spPr>
          <a:xfrm>
            <a:off x="4526862" y="1075868"/>
            <a:ext cx="4021393" cy="800219"/>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长</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春</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工</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业</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大</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学</a:t>
            </a:r>
            <a:endParaRPr lang="en-US" altLang="zh-CN" sz="2800" dirty="0">
              <a:solidFill>
                <a:schemeClr val="bg1"/>
              </a:solidFill>
              <a:latin typeface="宋体" panose="02010600030101010101" pitchFamily="2" charset="-122"/>
              <a:ea typeface="宋体" panose="02010600030101010101" pitchFamily="2" charset="-122"/>
            </a:endParaRPr>
          </a:p>
          <a:p>
            <a:pPr algn="ctr"/>
            <a:r>
              <a:rPr lang="en-US" dirty="0">
                <a:solidFill>
                  <a:schemeClr val="bg1"/>
                </a:solidFill>
                <a:latin typeface="Times New Roman" panose="02020603050405020304" pitchFamily="18" charset="0"/>
                <a:cs typeface="Times New Roman" panose="02020603050405020304" pitchFamily="18" charset="0"/>
              </a:rPr>
              <a:t>Changchun University of Technology</a:t>
            </a:r>
            <a:endParaRPr 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993900" y="901700"/>
            <a:ext cx="7988300" cy="505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018227" cy="497957"/>
          </a:xfrm>
          <a:prstGeom prst="rect">
            <a:avLst/>
          </a:prstGeom>
          <a:noFill/>
        </p:spPr>
        <p:txBody>
          <a:bodyPr wrap="none" rtlCol="0">
            <a:spAutoFit/>
          </a:bodyPr>
          <a:lstStyle/>
          <a:p>
            <a:pPr>
              <a:lnSpc>
                <a:spcPct val="120000"/>
              </a:lnSpc>
            </a:pP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E-R</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48410" y="808355"/>
            <a:ext cx="10351770" cy="5480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248410" y="911860"/>
            <a:ext cx="5202555" cy="5075555"/>
          </a:xfrm>
          <a:prstGeom prst="rect">
            <a:avLst/>
          </a:prstGeom>
        </p:spPr>
      </p:pic>
      <p:pic>
        <p:nvPicPr>
          <p:cNvPr id="5" name="图片 4"/>
          <p:cNvPicPr>
            <a:picLocks noChangeAspect="1"/>
          </p:cNvPicPr>
          <p:nvPr/>
        </p:nvPicPr>
        <p:blipFill>
          <a:blip r:embed="rId4"/>
          <a:stretch>
            <a:fillRect/>
          </a:stretch>
        </p:blipFill>
        <p:spPr>
          <a:xfrm>
            <a:off x="6850380" y="808355"/>
            <a:ext cx="4749800" cy="5389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文本框 18"/>
          <p:cNvSpPr txBox="1"/>
          <p:nvPr/>
        </p:nvSpPr>
        <p:spPr>
          <a:xfrm>
            <a:off x="7132514" y="6267215"/>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上架理财产品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1851409" y="6278103"/>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304387" y="797413"/>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1851660" y="742950"/>
            <a:ext cx="3695700" cy="5372100"/>
          </a:xfrm>
          <a:prstGeom prst="rect">
            <a:avLst/>
          </a:prstGeom>
        </p:spPr>
      </p:pic>
      <p:pic>
        <p:nvPicPr>
          <p:cNvPr id="8" name="图片 7"/>
          <p:cNvPicPr>
            <a:picLocks noChangeAspect="1"/>
          </p:cNvPicPr>
          <p:nvPr/>
        </p:nvPicPr>
        <p:blipFill>
          <a:blip r:embed="rId4"/>
          <a:stretch>
            <a:fillRect/>
          </a:stretch>
        </p:blipFill>
        <p:spPr>
          <a:xfrm>
            <a:off x="6782435" y="797560"/>
            <a:ext cx="3625850" cy="5422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4793412" y="6251417"/>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3"/>
          <p:cNvPicPr>
            <a:picLocks noChangeAspect="1"/>
          </p:cNvPicPr>
          <p:nvPr/>
        </p:nvPicPr>
        <p:blipFill>
          <a:blip r:embed="rId3"/>
          <a:stretch>
            <a:fillRect/>
          </a:stretch>
        </p:blipFill>
        <p:spPr>
          <a:xfrm>
            <a:off x="1793875" y="995680"/>
            <a:ext cx="7967345" cy="50317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4793412" y="6251417"/>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查询已购记录</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951355" y="989330"/>
            <a:ext cx="7992110" cy="5177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文本框 18"/>
          <p:cNvSpPr txBox="1"/>
          <p:nvPr/>
        </p:nvSpPr>
        <p:spPr>
          <a:xfrm>
            <a:off x="7281983" y="6267215"/>
            <a:ext cx="17068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充值</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2067557" y="6267215"/>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a:stretch>
            <a:fillRect/>
          </a:stretch>
        </p:blipFill>
        <p:spPr>
          <a:xfrm>
            <a:off x="1312149" y="1011058"/>
            <a:ext cx="3508492" cy="5075710"/>
          </a:xfrm>
          <a:prstGeom prst="rect">
            <a:avLst/>
          </a:prstGeom>
        </p:spPr>
      </p:pic>
      <p:pic>
        <p:nvPicPr>
          <p:cNvPr id="5" name="图片 4"/>
          <p:cNvPicPr>
            <a:picLocks noChangeAspect="1"/>
          </p:cNvPicPr>
          <p:nvPr/>
        </p:nvPicPr>
        <p:blipFill>
          <a:blip r:embed="rId4"/>
          <a:stretch>
            <a:fillRect/>
          </a:stretch>
        </p:blipFill>
        <p:spPr>
          <a:xfrm>
            <a:off x="1248410" y="949325"/>
            <a:ext cx="4114165" cy="5137150"/>
          </a:xfrm>
          <a:prstGeom prst="rect">
            <a:avLst/>
          </a:prstGeom>
        </p:spPr>
      </p:pic>
      <p:pic>
        <p:nvPicPr>
          <p:cNvPr id="6" name="图片 5"/>
          <p:cNvPicPr>
            <a:picLocks noChangeAspect="1"/>
          </p:cNvPicPr>
          <p:nvPr/>
        </p:nvPicPr>
        <p:blipFill>
          <a:blip r:embed="rId5"/>
          <a:stretch>
            <a:fillRect/>
          </a:stretch>
        </p:blipFill>
        <p:spPr>
          <a:xfrm>
            <a:off x="6207760" y="1158875"/>
            <a:ext cx="3856355" cy="471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系统实现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5062220" y="4808220"/>
            <a:ext cx="2331720" cy="349250"/>
          </a:xfrm>
          <a:prstGeom prst="rect">
            <a:avLst/>
          </a:prstGeom>
        </p:spPr>
        <p:txBody>
          <a:bodyPr wrap="square">
            <a:spAutoFit/>
          </a:bodyPr>
          <a:lstStyle/>
          <a:p>
            <a:pPr algn="ctr">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rPr>
              <a:t>system implementation</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03</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a:stretch>
            <a:fillRect/>
          </a:stretch>
        </p:blipFill>
        <p:spPr>
          <a:xfrm>
            <a:off x="6796405" y="2705735"/>
            <a:ext cx="2880000" cy="3600000"/>
          </a:xfrm>
          <a:prstGeom prst="rect">
            <a:avLst/>
          </a:prstGeom>
        </p:spPr>
      </p:pic>
      <p:pic>
        <p:nvPicPr>
          <p:cNvPr id="8" name="图片 7"/>
          <p:cNvPicPr/>
          <p:nvPr/>
        </p:nvPicPr>
        <p:blipFill>
          <a:blip r:embed="rId2"/>
          <a:stretch>
            <a:fillRect/>
          </a:stretch>
        </p:blipFill>
        <p:spPr>
          <a:xfrm>
            <a:off x="1363345" y="2705735"/>
            <a:ext cx="2879725" cy="4152265"/>
          </a:xfrm>
          <a:prstGeom prst="rect">
            <a:avLst/>
          </a:prstGeom>
        </p:spPr>
      </p:pic>
      <p:pic>
        <p:nvPicPr>
          <p:cNvPr id="10" name="图片 9"/>
          <p:cNvPicPr/>
          <p:nvPr/>
        </p:nvPicPr>
        <p:blipFill>
          <a:blip r:embed="rId3">
            <a:alphaModFix amt="8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142234" y="0"/>
            <a:ext cx="12191994" cy="6858000"/>
          </a:xfrm>
          <a:prstGeom prst="rect">
            <a:avLst/>
          </a:prstGeom>
          <a:solidFill>
            <a:schemeClr val="accent1">
              <a:alpha val="0"/>
            </a:schemeClr>
          </a:solidFill>
        </p:spPr>
      </p:pic>
      <p:sp>
        <p:nvSpPr>
          <p:cNvPr id="14" name="文本框 1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开户绑卡</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4" name="文本框 3"/>
          <p:cNvSpPr txBox="1"/>
          <p:nvPr/>
        </p:nvSpPr>
        <p:spPr>
          <a:xfrm>
            <a:off x="6796405" y="1980565"/>
            <a:ext cx="2205990" cy="368300"/>
          </a:xfrm>
          <a:prstGeom prst="rect">
            <a:avLst/>
          </a:prstGeom>
          <a:noFill/>
        </p:spPr>
        <p:txBody>
          <a:bodyPr wrap="square" rtlCol="0">
            <a:spAutoFit/>
          </a:bodyPr>
          <a:p>
            <a:r>
              <a:rPr lang="zh-CN" altLang="en-US">
                <a:solidFill>
                  <a:srgbClr val="1A63EF"/>
                </a:solidFill>
              </a:rPr>
              <a:t>绑卡</a:t>
            </a:r>
            <a:endParaRPr lang="zh-CN" altLang="en-US">
              <a:solidFill>
                <a:srgbClr val="1A63EF"/>
              </a:solidFill>
            </a:endParaRPr>
          </a:p>
        </p:txBody>
      </p:sp>
      <p:sp>
        <p:nvSpPr>
          <p:cNvPr id="6" name="矩形: 圆角 28"/>
          <p:cNvSpPr/>
          <p:nvPr/>
        </p:nvSpPr>
        <p:spPr>
          <a:xfrm>
            <a:off x="67202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5" name="文本框 4"/>
          <p:cNvSpPr txBox="1"/>
          <p:nvPr/>
        </p:nvSpPr>
        <p:spPr>
          <a:xfrm>
            <a:off x="1363345" y="1981200"/>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9" name="矩形: 圆角 28"/>
          <p:cNvSpPr/>
          <p:nvPr/>
        </p:nvSpPr>
        <p:spPr>
          <a:xfrm>
            <a:off x="128714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679"/>
    </mc:Choice>
    <mc:Fallback>
      <p:transition spd="slow" advTm="226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充值提现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充值界面</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2" name="图片 82" descr="微信图片_20200304235245"/>
          <p:cNvPicPr/>
          <p:nvPr/>
        </p:nvPicPr>
        <p:blipFill>
          <a:blip r:embed="rId3"/>
          <a:stretch>
            <a:fillRect/>
          </a:stretch>
        </p:blipFill>
        <p:spPr>
          <a:xfrm>
            <a:off x="1287145" y="2755265"/>
            <a:ext cx="4320000" cy="2878455"/>
          </a:xfrm>
          <a:prstGeom prst="rect">
            <a:avLst/>
          </a:prstGeom>
        </p:spPr>
      </p:pic>
      <p:pic>
        <p:nvPicPr>
          <p:cNvPr id="81" name="图片 81" descr="微信图片_20200304235242"/>
          <p:cNvPicPr/>
          <p:nvPr/>
        </p:nvPicPr>
        <p:blipFill>
          <a:blip r:embed="rId4"/>
          <a:stretch>
            <a:fillRect/>
          </a:stretch>
        </p:blipFill>
        <p:spPr>
          <a:xfrm>
            <a:off x="6808470" y="2754948"/>
            <a:ext cx="4320000" cy="2880000"/>
          </a:xfrm>
          <a:prstGeom prst="rect">
            <a:avLst/>
          </a:prstGeom>
        </p:spPr>
      </p:pic>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提现界面</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筛选我的</a:t>
            </a:r>
            <a:endPar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筛选</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我的</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4" name="图片 74" descr="微信图片_20200304235218"/>
          <p:cNvPicPr/>
          <p:nvPr/>
        </p:nvPicPr>
        <p:blipFill>
          <a:blip r:embed="rId3"/>
          <a:stretch>
            <a:fillRect/>
          </a:stretch>
        </p:blipFill>
        <p:spPr>
          <a:xfrm>
            <a:off x="1363345" y="2756535"/>
            <a:ext cx="4320000" cy="2880000"/>
          </a:xfrm>
          <a:prstGeom prst="rect">
            <a:avLst/>
          </a:prstGeom>
        </p:spPr>
      </p:pic>
      <p:pic>
        <p:nvPicPr>
          <p:cNvPr id="76" name="图片 76" descr="微信图片_20200304235221"/>
          <p:cNvPicPr/>
          <p:nvPr/>
        </p:nvPicPr>
        <p:blipFill>
          <a:blip r:embed="rId4"/>
          <a:stretch>
            <a:fillRect/>
          </a:stretch>
        </p:blipFill>
        <p:spPr>
          <a:xfrm>
            <a:off x="6808470" y="275653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9443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85694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endParaRPr>
          </a:p>
        </p:txBody>
      </p:sp>
      <p:sp>
        <p:nvSpPr>
          <p:cNvPr id="10" name="矩形 9"/>
          <p:cNvSpPr/>
          <p:nvPr/>
        </p:nvSpPr>
        <p:spPr>
          <a:xfrm>
            <a:off x="1429949" y="2898544"/>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系统设计</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1" name="矩形 10"/>
          <p:cNvSpPr/>
          <p:nvPr/>
        </p:nvSpPr>
        <p:spPr>
          <a:xfrm>
            <a:off x="1123648" y="2954667"/>
            <a:ext cx="184731" cy="497957"/>
          </a:xfrm>
          <a:prstGeom prst="rect">
            <a:avLst/>
          </a:prstGeom>
        </p:spPr>
        <p:txBody>
          <a:bodyPr wrap="none">
            <a:spAutoFit/>
          </a:bodyPr>
          <a:lstStyle/>
          <a:p>
            <a:pPr>
              <a:lnSpc>
                <a:spcPct val="120000"/>
              </a:lnSpc>
            </a:pP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矩形 11"/>
          <p:cNvSpPr/>
          <p:nvPr/>
        </p:nvSpPr>
        <p:spPr>
          <a:xfrm>
            <a:off x="1426852" y="4351447"/>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系统测试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3" name="矩形 12"/>
          <p:cNvSpPr/>
          <p:nvPr/>
        </p:nvSpPr>
        <p:spPr>
          <a:xfrm>
            <a:off x="1429949" y="2244364"/>
            <a:ext cx="800219"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绪论</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矩形 13"/>
          <p:cNvSpPr/>
          <p:nvPr/>
        </p:nvSpPr>
        <p:spPr>
          <a:xfrm>
            <a:off x="1426852" y="5136189"/>
            <a:ext cx="1723549"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结论与展望</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25" name="矩形 24"/>
          <p:cNvSpPr/>
          <p:nvPr/>
        </p:nvSpPr>
        <p:spPr>
          <a:xfrm>
            <a:off x="942301" y="244244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936120" y="3076403"/>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936028" y="4591596"/>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939793" y="540376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991277" y="2135220"/>
            <a:ext cx="0" cy="35560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89130" y="23624"/>
            <a:ext cx="7802870" cy="6858000"/>
          </a:xfrm>
          <a:prstGeom prst="rect">
            <a:avLst/>
          </a:prstGeom>
        </p:spPr>
      </p:pic>
      <p:sp>
        <p:nvSpPr>
          <p:cNvPr id="15" name="矩形 27"/>
          <p:cNvSpPr/>
          <p:nvPr/>
        </p:nvSpPr>
        <p:spPr>
          <a:xfrm>
            <a:off x="942300" y="3825703"/>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9"/>
          <p:cNvSpPr/>
          <p:nvPr/>
        </p:nvSpPr>
        <p:spPr>
          <a:xfrm>
            <a:off x="1429949" y="3597947"/>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系统实现</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3351"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交易</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记录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交易记录</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47205" y="1980565"/>
            <a:ext cx="2205990" cy="368300"/>
          </a:xfrm>
          <a:prstGeom prst="rect">
            <a:avLst/>
          </a:prstGeom>
          <a:noFill/>
        </p:spPr>
        <p:txBody>
          <a:bodyPr wrap="square" rtlCol="0">
            <a:spAutoFit/>
          </a:bodyPr>
          <a:p>
            <a:r>
              <a:rPr lang="zh-CN" altLang="en-US">
                <a:solidFill>
                  <a:srgbClr val="1A63EF"/>
                </a:solidFill>
              </a:rPr>
              <a:t>银行卡</a:t>
            </a:r>
            <a:endParaRPr lang="zh-CN" altLang="en-US">
              <a:solidFill>
                <a:srgbClr val="1A63EF"/>
              </a:solidFill>
            </a:endParaRPr>
          </a:p>
        </p:txBody>
      </p:sp>
      <p:sp>
        <p:nvSpPr>
          <p:cNvPr id="10" name="矩形: 圆角 28"/>
          <p:cNvSpPr/>
          <p:nvPr/>
        </p:nvSpPr>
        <p:spPr>
          <a:xfrm>
            <a:off x="67710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93" name="图片 93" descr="微信图片_20200229091104"/>
          <p:cNvPicPr/>
          <p:nvPr/>
        </p:nvPicPr>
        <p:blipFill>
          <a:blip r:embed="rId3"/>
          <a:stretch>
            <a:fillRect/>
          </a:stretch>
        </p:blipFill>
        <p:spPr>
          <a:xfrm>
            <a:off x="1363345" y="2679700"/>
            <a:ext cx="4320000" cy="2880000"/>
          </a:xfrm>
          <a:prstGeom prst="rect">
            <a:avLst/>
          </a:prstGeom>
        </p:spPr>
      </p:pic>
      <p:pic>
        <p:nvPicPr>
          <p:cNvPr id="95" name="图片 95" descr="微信图片_20200304235301"/>
          <p:cNvPicPr/>
          <p:nvPr/>
        </p:nvPicPr>
        <p:blipFill>
          <a:blip r:embed="rId4"/>
          <a:stretch>
            <a:fillRect/>
          </a:stretch>
        </p:blipFill>
        <p:spPr>
          <a:xfrm>
            <a:off x="684720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477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91219" y="34073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申购赎回</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申购</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779895" y="1981200"/>
            <a:ext cx="2205990" cy="368300"/>
          </a:xfrm>
          <a:prstGeom prst="rect">
            <a:avLst/>
          </a:prstGeom>
          <a:noFill/>
        </p:spPr>
        <p:txBody>
          <a:bodyPr wrap="square" rtlCol="0">
            <a:spAutoFit/>
          </a:bodyPr>
          <a:p>
            <a:r>
              <a:rPr lang="zh-CN" altLang="en-US">
                <a:solidFill>
                  <a:srgbClr val="1A63EF"/>
                </a:solidFill>
              </a:rPr>
              <a:t>赎回</a:t>
            </a:r>
            <a:endParaRPr lang="zh-CN" altLang="en-US">
              <a:solidFill>
                <a:srgbClr val="1A63EF"/>
              </a:solidFill>
            </a:endParaRPr>
          </a:p>
        </p:txBody>
      </p:sp>
      <p:sp>
        <p:nvSpPr>
          <p:cNvPr id="10" name="矩形: 圆角 28"/>
          <p:cNvSpPr/>
          <p:nvPr/>
        </p:nvSpPr>
        <p:spPr>
          <a:xfrm>
            <a:off x="670369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4" name="图片 84" descr="微信图片_20200304235249"/>
          <p:cNvPicPr/>
          <p:nvPr/>
        </p:nvPicPr>
        <p:blipFill>
          <a:blip r:embed="rId3"/>
          <a:srcRect/>
          <a:stretch>
            <a:fillRect/>
          </a:stretch>
        </p:blipFill>
        <p:spPr>
          <a:xfrm>
            <a:off x="1286828" y="2679383"/>
            <a:ext cx="4320000" cy="2880000"/>
          </a:xfrm>
          <a:prstGeom prst="rect">
            <a:avLst/>
          </a:prstGeom>
        </p:spPr>
      </p:pic>
      <p:pic>
        <p:nvPicPr>
          <p:cNvPr id="94" name="图片 94" descr="微信图片_20200229091109"/>
          <p:cNvPicPr/>
          <p:nvPr/>
        </p:nvPicPr>
        <p:blipFill>
          <a:blip r:embed="rId4"/>
          <a:stretch>
            <a:fillRect/>
          </a:stretch>
        </p:blipFill>
        <p:spPr>
          <a:xfrm>
            <a:off x="677989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0960" y="0"/>
            <a:ext cx="12192000" cy="6857365"/>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42786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登录上架理财</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产品</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29" name="图片 29"/>
          <p:cNvPicPr/>
          <p:nvPr/>
        </p:nvPicPr>
        <p:blipFill>
          <a:blip r:embed="rId3"/>
          <a:stretch>
            <a:fillRect/>
          </a:stretch>
        </p:blipFill>
        <p:spPr>
          <a:xfrm>
            <a:off x="1287145" y="2726690"/>
            <a:ext cx="4320000" cy="2880000"/>
          </a:xfrm>
          <a:prstGeom prst="rect">
            <a:avLst/>
          </a:prstGeom>
          <a:noFill/>
          <a:ln>
            <a:noFill/>
          </a:ln>
        </p:spPr>
      </p:pic>
      <p:pic>
        <p:nvPicPr>
          <p:cNvPr id="27" name="图片 27"/>
          <p:cNvPicPr/>
          <p:nvPr/>
        </p:nvPicPr>
        <p:blipFill>
          <a:blip r:embed="rId4"/>
          <a:stretch>
            <a:fillRect/>
          </a:stretch>
        </p:blipFill>
        <p:spPr>
          <a:xfrm>
            <a:off x="6802755" y="2726690"/>
            <a:ext cx="4320000" cy="2880000"/>
          </a:xfrm>
          <a:prstGeom prst="rect">
            <a:avLst/>
          </a:prstGeom>
          <a:noFill/>
          <a:ln>
            <a:noFill/>
          </a:ln>
        </p:spPr>
      </p:pic>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登录</a:t>
            </a:r>
            <a:endParaRPr lang="zh-CN" altLang="en-US">
              <a:solidFill>
                <a:srgbClr val="1A63EF"/>
              </a:solidFill>
            </a:endParaRPr>
          </a:p>
        </p:txBody>
      </p:sp>
      <p:sp>
        <p:nvSpPr>
          <p:cNvPr id="6" name="文本框 5"/>
          <p:cNvSpPr txBox="1"/>
          <p:nvPr/>
        </p:nvSpPr>
        <p:spPr>
          <a:xfrm>
            <a:off x="6802755" y="1980565"/>
            <a:ext cx="2205990" cy="368300"/>
          </a:xfrm>
          <a:prstGeom prst="rect">
            <a:avLst/>
          </a:prstGeom>
          <a:noFill/>
        </p:spPr>
        <p:txBody>
          <a:bodyPr wrap="square" rtlCol="0">
            <a:spAutoFit/>
          </a:bodyPr>
          <a:p>
            <a:r>
              <a:rPr lang="zh-CN" altLang="en-US">
                <a:solidFill>
                  <a:srgbClr val="1A63EF"/>
                </a:solidFill>
              </a:rPr>
              <a:t>上架</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矩形: 圆角 28"/>
          <p:cNvSpPr/>
          <p:nvPr/>
        </p:nvSpPr>
        <p:spPr>
          <a:xfrm>
            <a:off x="6726555" y="205613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0170" y="0"/>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管理员管理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审核员管理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10" name="图片 9"/>
          <p:cNvPicPr/>
          <p:nvPr/>
        </p:nvPicPr>
        <p:blipFill>
          <a:blip r:embed="rId3"/>
          <a:stretch>
            <a:fillRect/>
          </a:stretch>
        </p:blipFill>
        <p:spPr>
          <a:xfrm>
            <a:off x="6814185" y="2732405"/>
            <a:ext cx="4320000" cy="2880000"/>
          </a:xfrm>
          <a:prstGeom prst="rect">
            <a:avLst/>
          </a:prstGeom>
        </p:spPr>
      </p:pic>
      <p:pic>
        <p:nvPicPr>
          <p:cNvPr id="11" name="图片 10"/>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53670" y="635"/>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角色</a:t>
            </a:r>
            <a:r>
              <a:rPr lang="zh-CN" altLang="en-US">
                <a:solidFill>
                  <a:srgbClr val="1A63EF"/>
                </a:solidFill>
              </a:rPr>
              <a:t>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超级管理员</a:t>
            </a:r>
            <a:r>
              <a:rPr lang="zh-CN" altLang="en-US">
                <a:solidFill>
                  <a:srgbClr val="1A63EF"/>
                </a:solidFill>
              </a:rPr>
              <a:t>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 name="图片 6"/>
          <p:cNvPicPr/>
          <p:nvPr/>
        </p:nvPicPr>
        <p:blipFill>
          <a:blip r:embed="rId3"/>
          <a:stretch>
            <a:fillRect/>
          </a:stretch>
        </p:blipFill>
        <p:spPr>
          <a:xfrm>
            <a:off x="6814185" y="2732405"/>
            <a:ext cx="4320000" cy="2880000"/>
          </a:xfrm>
          <a:prstGeom prst="rect">
            <a:avLst/>
          </a:prstGeom>
        </p:spPr>
      </p:pic>
      <p:pic>
        <p:nvPicPr>
          <p:cNvPr id="8" name="图片 7"/>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审核员审核</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81280" y="635"/>
            <a:ext cx="12192000" cy="6857365"/>
          </a:xfrm>
          <a:prstGeom prst="rect">
            <a:avLst/>
          </a:prstGeom>
          <a:solidFill>
            <a:schemeClr val="accent1">
              <a:alpha val="0"/>
            </a:schemeClr>
          </a:solidFill>
        </p:spPr>
      </p:pic>
      <p:sp>
        <p:nvSpPr>
          <p:cNvPr id="6" name="文本框 5"/>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通过审核</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1" name="文本框 10"/>
          <p:cNvSpPr txBox="1"/>
          <p:nvPr/>
        </p:nvSpPr>
        <p:spPr>
          <a:xfrm>
            <a:off x="6760845" y="1980565"/>
            <a:ext cx="2205990" cy="368300"/>
          </a:xfrm>
          <a:prstGeom prst="rect">
            <a:avLst/>
          </a:prstGeom>
          <a:noFill/>
        </p:spPr>
        <p:txBody>
          <a:bodyPr wrap="square" rtlCol="0">
            <a:spAutoFit/>
          </a:bodyPr>
          <a:p>
            <a:r>
              <a:rPr lang="zh-CN" altLang="en-US">
                <a:solidFill>
                  <a:srgbClr val="1A63EF"/>
                </a:solidFill>
              </a:rPr>
              <a:t>通过产品调整</a:t>
            </a:r>
            <a:endParaRPr lang="zh-CN" altLang="en-US">
              <a:solidFill>
                <a:srgbClr val="1A63EF"/>
              </a:solidFill>
            </a:endParaRPr>
          </a:p>
        </p:txBody>
      </p:sp>
      <p:sp>
        <p:nvSpPr>
          <p:cNvPr id="12" name="矩形: 圆角 28"/>
          <p:cNvSpPr/>
          <p:nvPr/>
        </p:nvSpPr>
        <p:spPr>
          <a:xfrm>
            <a:off x="66846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3" name="图片 23"/>
          <p:cNvPicPr/>
          <p:nvPr/>
        </p:nvPicPr>
        <p:blipFill>
          <a:blip r:embed="rId3"/>
          <a:stretch>
            <a:fillRect/>
          </a:stretch>
        </p:blipFill>
        <p:spPr>
          <a:xfrm>
            <a:off x="1363345" y="2712720"/>
            <a:ext cx="4320000" cy="2880000"/>
          </a:xfrm>
          <a:prstGeom prst="rect">
            <a:avLst/>
          </a:prstGeom>
          <a:noFill/>
          <a:ln>
            <a:noFill/>
          </a:ln>
        </p:spPr>
      </p:pic>
      <p:pic>
        <p:nvPicPr>
          <p:cNvPr id="28" name="图片 28"/>
          <p:cNvPicPr/>
          <p:nvPr/>
        </p:nvPicPr>
        <p:blipFill>
          <a:blip r:embed="rId4"/>
          <a:stretch>
            <a:fillRect/>
          </a:stretch>
        </p:blipFill>
        <p:spPr>
          <a:xfrm>
            <a:off x="6760845" y="2712403"/>
            <a:ext cx="4320000" cy="288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系统测试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06705"/>
          </a:xfrm>
          <a:prstGeom prst="rect">
            <a:avLst/>
          </a:prstGeom>
        </p:spPr>
        <p:txBody>
          <a:bodyPr wrap="square">
            <a:spAutoFit/>
          </a:bodyPr>
          <a:lstStyle/>
          <a:p>
            <a:pPr algn="ctr"/>
            <a:r>
              <a:rPr lang="en-GB" altLang="zh-CN" sz="1400" dirty="0">
                <a:gradFill>
                  <a:gsLst>
                    <a:gs pos="100000">
                      <a:srgbClr val="00B0F0"/>
                    </a:gs>
                    <a:gs pos="0">
                      <a:srgbClr val="0085D0"/>
                    </a:gs>
                  </a:gsLst>
                  <a:lin ang="5400000" scaled="1"/>
                </a:gradFill>
                <a:latin typeface="Arial" panose="020B0604020202020204" pitchFamily="34" charset="0"/>
                <a:ea typeface="Arial Unicode MS" panose="020B0604020202020204" charset="-122"/>
                <a:cs typeface="Arial" panose="020B0604020202020204" pitchFamily="34" charset="0"/>
                <a:sym typeface="+mn-ea"/>
              </a:rPr>
              <a:t>System </a:t>
            </a:r>
            <a:r>
              <a:rPr lang="en-GB" altLang="zh-CN" sz="1400" dirty="0">
                <a:gradFill>
                  <a:gsLst>
                    <a:gs pos="100000">
                      <a:srgbClr val="00B0F0"/>
                    </a:gs>
                    <a:gs pos="0">
                      <a:srgbClr val="0085D0"/>
                    </a:gs>
                  </a:gsLst>
                  <a:lin ang="5400000" scaled="1"/>
                </a:gradFill>
                <a:latin typeface="Arial" panose="020B0604020202020204" pitchFamily="34" charset="0"/>
                <a:cs typeface="Arial" panose="020B0604020202020204" pitchFamily="34" charset="0"/>
                <a:sym typeface="+mn-ea"/>
              </a:rPr>
              <a:t>Test</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04</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3307" y="0"/>
            <a:ext cx="12191994" cy="6858000"/>
          </a:xfrm>
          <a:prstGeom prst="rect">
            <a:avLst/>
          </a:prstGeom>
          <a:solidFill>
            <a:schemeClr val="accent1">
              <a:alpha val="0"/>
            </a:schemeClr>
          </a:solidFill>
        </p:spPr>
      </p:pic>
      <p:pic>
        <p:nvPicPr>
          <p:cNvPr id="20"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9" name="矩形 1"/>
          <p:cNvSpPr/>
          <p:nvPr/>
        </p:nvSpPr>
        <p:spPr>
          <a:xfrm>
            <a:off x="1580016" y="1136317"/>
            <a:ext cx="9031967" cy="4585365"/>
          </a:xfrm>
          <a:prstGeom prst="rect">
            <a:avLst/>
          </a:prstGeom>
          <a:solidFill>
            <a:schemeClr val="bg1"/>
          </a:solidFill>
          <a:ln>
            <a:noFill/>
          </a:ln>
          <a:effectLst>
            <a:outerShdw blurRad="952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7"/>
          <p:cNvSpPr/>
          <p:nvPr/>
        </p:nvSpPr>
        <p:spPr>
          <a:xfrm>
            <a:off x="2707342" y="3360131"/>
            <a:ext cx="1898525"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等价类分为有效等价类和无效等价类，即合理输入和不合理输入。</a:t>
            </a:r>
            <a:endParaRPr lang="zh-CN" altLang="en-US" sz="1200" dirty="0">
              <a:solidFill>
                <a:schemeClr val="bg2">
                  <a:lumMod val="50000"/>
                </a:schemeClr>
              </a:solidFill>
            </a:endParaRPr>
          </a:p>
        </p:txBody>
      </p:sp>
      <p:sp>
        <p:nvSpPr>
          <p:cNvPr id="3" name="矩形 10"/>
          <p:cNvSpPr/>
          <p:nvPr/>
        </p:nvSpPr>
        <p:spPr>
          <a:xfrm>
            <a:off x="7822703" y="3294815"/>
            <a:ext cx="1976030" cy="1186030"/>
          </a:xfrm>
          <a:prstGeom prst="rect">
            <a:avLst/>
          </a:prstGeom>
        </p:spPr>
        <p:txBody>
          <a:bodyPr wrap="square">
            <a:spAutoFit/>
          </a:bodyPr>
          <a:lstStyle/>
          <a:p>
            <a:pPr algn="just">
              <a:lnSpc>
                <a:spcPct val="120000"/>
              </a:lnSpc>
            </a:pPr>
            <a:r>
              <a:rPr lang="zh-CN" altLang="en-US" sz="1200" dirty="0">
                <a:solidFill>
                  <a:schemeClr val="bg2">
                    <a:lumMod val="50000"/>
                  </a:schemeClr>
                </a:solidFill>
              </a:rPr>
              <a:t>错误推测法是基于经验和直觉推测程序中所有可能存在的各种错误</a:t>
            </a:r>
            <a:r>
              <a:rPr lang="en-US" altLang="zh-CN" sz="1200" dirty="0">
                <a:solidFill>
                  <a:schemeClr val="bg2">
                    <a:lumMod val="50000"/>
                  </a:schemeClr>
                </a:solidFill>
              </a:rPr>
              <a:t>, </a:t>
            </a:r>
            <a:r>
              <a:rPr lang="zh-CN" altLang="en-US" sz="1200" dirty="0">
                <a:solidFill>
                  <a:schemeClr val="bg2">
                    <a:lumMod val="50000"/>
                  </a:schemeClr>
                </a:solidFill>
              </a:rPr>
              <a:t>从而有针对性的设计测试用例的方法。</a:t>
            </a:r>
            <a:endParaRPr lang="zh-CN" altLang="en-US" sz="1200" dirty="0">
              <a:solidFill>
                <a:schemeClr val="bg2">
                  <a:lumMod val="50000"/>
                </a:schemeClr>
              </a:solidFill>
            </a:endParaRPr>
          </a:p>
        </p:txBody>
      </p:sp>
      <p:sp>
        <p:nvSpPr>
          <p:cNvPr id="4" name="矩形 12"/>
          <p:cNvSpPr/>
          <p:nvPr/>
        </p:nvSpPr>
        <p:spPr>
          <a:xfrm>
            <a:off x="5216820" y="3360131"/>
            <a:ext cx="2040712"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输入和输出等价类的边界，应当选取正好等于，刚刚大于或者刚刚小于边界的值作为测试数据。</a:t>
            </a:r>
            <a:endParaRPr lang="zh-CN" altLang="en-US" sz="1200" dirty="0">
              <a:solidFill>
                <a:schemeClr val="bg2">
                  <a:lumMod val="50000"/>
                </a:schemeClr>
              </a:solidFill>
            </a:endParaRPr>
          </a:p>
        </p:txBody>
      </p:sp>
      <p:sp>
        <p:nvSpPr>
          <p:cNvPr id="5" name="矩形 1"/>
          <p:cNvSpPr/>
          <p:nvPr/>
        </p:nvSpPr>
        <p:spPr>
          <a:xfrm>
            <a:off x="2569104"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7"/>
          <p:cNvSpPr/>
          <p:nvPr/>
        </p:nvSpPr>
        <p:spPr>
          <a:xfrm>
            <a:off x="5132668"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8"/>
          <p:cNvSpPr/>
          <p:nvPr/>
        </p:nvSpPr>
        <p:spPr>
          <a:xfrm>
            <a:off x="7705632"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
          <p:cNvSpPr txBox="1"/>
          <p:nvPr/>
        </p:nvSpPr>
        <p:spPr>
          <a:xfrm>
            <a:off x="2487161" y="1657036"/>
            <a:ext cx="1107996"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黑盒测试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9" name="文本框 27"/>
          <p:cNvSpPr txBox="1"/>
          <p:nvPr/>
        </p:nvSpPr>
        <p:spPr>
          <a:xfrm>
            <a:off x="2707342" y="2990799"/>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等价类划分法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0" name="文本框 28"/>
          <p:cNvSpPr txBox="1"/>
          <p:nvPr/>
        </p:nvSpPr>
        <p:spPr>
          <a:xfrm>
            <a:off x="5195804" y="2990799"/>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边界值分析法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1" name="文本框 29"/>
          <p:cNvSpPr txBox="1"/>
          <p:nvPr/>
        </p:nvSpPr>
        <p:spPr>
          <a:xfrm>
            <a:off x="7822703" y="2990799"/>
            <a:ext cx="1107996"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因果图法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2" name="矩形: 圆角 3"/>
          <p:cNvSpPr/>
          <p:nvPr/>
        </p:nvSpPr>
        <p:spPr>
          <a:xfrm>
            <a:off x="2785005"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31"/>
          <p:cNvSpPr/>
          <p:nvPr/>
        </p:nvSpPr>
        <p:spPr>
          <a:xfrm>
            <a:off x="5317392"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32"/>
          <p:cNvSpPr/>
          <p:nvPr/>
        </p:nvSpPr>
        <p:spPr>
          <a:xfrm>
            <a:off x="7933267"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illed-test-tube-with-a-drop_17310"/>
          <p:cNvSpPr>
            <a:spLocks noChangeAspect="1"/>
          </p:cNvSpPr>
          <p:nvPr/>
        </p:nvSpPr>
        <p:spPr bwMode="auto">
          <a:xfrm>
            <a:off x="7915497" y="2362094"/>
            <a:ext cx="522639" cy="53274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818" h="603970">
                <a:moveTo>
                  <a:pt x="516845" y="390264"/>
                </a:moveTo>
                <a:cubicBezTo>
                  <a:pt x="523038" y="390264"/>
                  <a:pt x="529246" y="392842"/>
                  <a:pt x="533057" y="397997"/>
                </a:cubicBezTo>
                <a:cubicBezTo>
                  <a:pt x="547071" y="416898"/>
                  <a:pt x="592679" y="481212"/>
                  <a:pt x="592679" y="515823"/>
                </a:cubicBezTo>
                <a:cubicBezTo>
                  <a:pt x="592679" y="557553"/>
                  <a:pt x="558627" y="591551"/>
                  <a:pt x="516830" y="591551"/>
                </a:cubicBezTo>
                <a:cubicBezTo>
                  <a:pt x="475033" y="591551"/>
                  <a:pt x="441104" y="557553"/>
                  <a:pt x="441104" y="515823"/>
                </a:cubicBezTo>
                <a:cubicBezTo>
                  <a:pt x="441104" y="481212"/>
                  <a:pt x="486712" y="416898"/>
                  <a:pt x="500726" y="397997"/>
                </a:cubicBezTo>
                <a:cubicBezTo>
                  <a:pt x="504476" y="392842"/>
                  <a:pt x="510653" y="390264"/>
                  <a:pt x="516845" y="390264"/>
                </a:cubicBezTo>
                <a:close/>
                <a:moveTo>
                  <a:pt x="372304" y="40256"/>
                </a:moveTo>
                <a:lnTo>
                  <a:pt x="320557" y="91804"/>
                </a:lnTo>
                <a:cubicBezTo>
                  <a:pt x="320680" y="91804"/>
                  <a:pt x="320926" y="93645"/>
                  <a:pt x="322647" y="95486"/>
                </a:cubicBezTo>
                <a:lnTo>
                  <a:pt x="362471" y="135252"/>
                </a:lnTo>
                <a:cubicBezTo>
                  <a:pt x="370337" y="143107"/>
                  <a:pt x="370337" y="155871"/>
                  <a:pt x="362471" y="163726"/>
                </a:cubicBezTo>
                <a:lnTo>
                  <a:pt x="244228" y="281795"/>
                </a:lnTo>
                <a:lnTo>
                  <a:pt x="400942" y="281795"/>
                </a:lnTo>
                <a:lnTo>
                  <a:pt x="440889" y="242030"/>
                </a:lnTo>
                <a:cubicBezTo>
                  <a:pt x="448756" y="234175"/>
                  <a:pt x="461539" y="234175"/>
                  <a:pt x="469405" y="242030"/>
                </a:cubicBezTo>
                <a:lnTo>
                  <a:pt x="509229" y="281795"/>
                </a:lnTo>
                <a:cubicBezTo>
                  <a:pt x="510581" y="283145"/>
                  <a:pt x="512056" y="283636"/>
                  <a:pt x="513039" y="283636"/>
                </a:cubicBezTo>
                <a:lnTo>
                  <a:pt x="564786" y="232088"/>
                </a:lnTo>
                <a:cubicBezTo>
                  <a:pt x="564663" y="232088"/>
                  <a:pt x="564540" y="230247"/>
                  <a:pt x="562696" y="228406"/>
                </a:cubicBezTo>
                <a:lnTo>
                  <a:pt x="376114" y="42097"/>
                </a:lnTo>
                <a:cubicBezTo>
                  <a:pt x="374762" y="40747"/>
                  <a:pt x="373287" y="40256"/>
                  <a:pt x="372304" y="40256"/>
                </a:cubicBezTo>
                <a:close/>
                <a:moveTo>
                  <a:pt x="372304" y="0"/>
                </a:moveTo>
                <a:cubicBezTo>
                  <a:pt x="384103" y="0"/>
                  <a:pt x="395903" y="5032"/>
                  <a:pt x="404630" y="13623"/>
                </a:cubicBezTo>
                <a:lnTo>
                  <a:pt x="591212" y="199932"/>
                </a:lnTo>
                <a:cubicBezTo>
                  <a:pt x="608543" y="217238"/>
                  <a:pt x="609403" y="244484"/>
                  <a:pt x="593301" y="260563"/>
                </a:cubicBezTo>
                <a:lnTo>
                  <a:pt x="541432" y="312356"/>
                </a:lnTo>
                <a:cubicBezTo>
                  <a:pt x="533934" y="319843"/>
                  <a:pt x="523856" y="323893"/>
                  <a:pt x="513039" y="323893"/>
                </a:cubicBezTo>
                <a:cubicBezTo>
                  <a:pt x="501240" y="323893"/>
                  <a:pt x="489440" y="318984"/>
                  <a:pt x="480713" y="310270"/>
                </a:cubicBezTo>
                <a:lnTo>
                  <a:pt x="455147" y="284741"/>
                </a:lnTo>
                <a:lnTo>
                  <a:pt x="423558" y="316161"/>
                </a:lnTo>
                <a:lnTo>
                  <a:pt x="163474" y="575987"/>
                </a:lnTo>
                <a:cubicBezTo>
                  <a:pt x="145406" y="594029"/>
                  <a:pt x="121315" y="603970"/>
                  <a:pt x="95749" y="603970"/>
                </a:cubicBezTo>
                <a:cubicBezTo>
                  <a:pt x="70183" y="603970"/>
                  <a:pt x="46215" y="594029"/>
                  <a:pt x="28024" y="575987"/>
                </a:cubicBezTo>
                <a:cubicBezTo>
                  <a:pt x="9956" y="557945"/>
                  <a:pt x="0" y="533889"/>
                  <a:pt x="0" y="508361"/>
                </a:cubicBezTo>
                <a:cubicBezTo>
                  <a:pt x="0" y="482832"/>
                  <a:pt x="9956" y="458777"/>
                  <a:pt x="28024" y="440735"/>
                </a:cubicBezTo>
                <a:lnTo>
                  <a:pt x="319820" y="149489"/>
                </a:lnTo>
                <a:lnTo>
                  <a:pt x="294131" y="123961"/>
                </a:lnTo>
                <a:cubicBezTo>
                  <a:pt x="286142" y="115860"/>
                  <a:pt x="281348" y="105428"/>
                  <a:pt x="280611" y="94505"/>
                </a:cubicBezTo>
                <a:cubicBezTo>
                  <a:pt x="279873" y="82722"/>
                  <a:pt x="283929" y="71308"/>
                  <a:pt x="292041" y="63330"/>
                </a:cubicBezTo>
                <a:lnTo>
                  <a:pt x="343911" y="11537"/>
                </a:lnTo>
                <a:cubicBezTo>
                  <a:pt x="351408" y="4050"/>
                  <a:pt x="361487" y="0"/>
                  <a:pt x="372304" y="0"/>
                </a:cubicBezTo>
                <a:close/>
              </a:path>
            </a:pathLst>
          </a:custGeom>
          <a:gradFill>
            <a:gsLst>
              <a:gs pos="100000">
                <a:srgbClr val="0498D7">
                  <a:alpha val="52000"/>
                </a:srgbClr>
              </a:gs>
              <a:gs pos="0">
                <a:srgbClr val="09C5F1"/>
              </a:gs>
            </a:gsLst>
            <a:lin ang="5400000" scaled="1"/>
          </a:gradFill>
          <a:ln>
            <a:noFill/>
          </a:ln>
        </p:spPr>
      </p:sp>
      <p:sp>
        <p:nvSpPr>
          <p:cNvPr id="16" name="pipette_99029"/>
          <p:cNvSpPr>
            <a:spLocks noChangeAspect="1"/>
          </p:cNvSpPr>
          <p:nvPr/>
        </p:nvSpPr>
        <p:spPr bwMode="auto">
          <a:xfrm>
            <a:off x="2785005" y="2361775"/>
            <a:ext cx="402593" cy="533489"/>
          </a:xfrm>
          <a:custGeom>
            <a:avLst/>
            <a:gdLst>
              <a:gd name="connsiteX0" fmla="*/ 352725 w 465026"/>
              <a:gd name="connsiteY0" fmla="*/ 178268 h 603687"/>
              <a:gd name="connsiteX1" fmla="*/ 352725 w 465026"/>
              <a:gd name="connsiteY1" fmla="*/ 399952 h 603687"/>
              <a:gd name="connsiteX2" fmla="*/ 388212 w 465026"/>
              <a:gd name="connsiteY2" fmla="*/ 399952 h 603687"/>
              <a:gd name="connsiteX3" fmla="*/ 388212 w 465026"/>
              <a:gd name="connsiteY3" fmla="*/ 178268 h 603687"/>
              <a:gd name="connsiteX4" fmla="*/ 76814 w 465026"/>
              <a:gd name="connsiteY4" fmla="*/ 178268 h 603687"/>
              <a:gd name="connsiteX5" fmla="*/ 76814 w 465026"/>
              <a:gd name="connsiteY5" fmla="*/ 484484 h 603687"/>
              <a:gd name="connsiteX6" fmla="*/ 80501 w 465026"/>
              <a:gd name="connsiteY6" fmla="*/ 497831 h 603687"/>
              <a:gd name="connsiteX7" fmla="*/ 94634 w 465026"/>
              <a:gd name="connsiteY7" fmla="*/ 520996 h 603687"/>
              <a:gd name="connsiteX8" fmla="*/ 108614 w 465026"/>
              <a:gd name="connsiteY8" fmla="*/ 497831 h 603687"/>
              <a:gd name="connsiteX9" fmla="*/ 112301 w 465026"/>
              <a:gd name="connsiteY9" fmla="*/ 484484 h 603687"/>
              <a:gd name="connsiteX10" fmla="*/ 112301 w 465026"/>
              <a:gd name="connsiteY10" fmla="*/ 178268 h 603687"/>
              <a:gd name="connsiteX11" fmla="*/ 370392 w 465026"/>
              <a:gd name="connsiteY11" fmla="*/ 0 h 603687"/>
              <a:gd name="connsiteX12" fmla="*/ 439370 w 465026"/>
              <a:gd name="connsiteY12" fmla="*/ 68883 h 603687"/>
              <a:gd name="connsiteX13" fmla="*/ 439370 w 465026"/>
              <a:gd name="connsiteY13" fmla="*/ 127181 h 603687"/>
              <a:gd name="connsiteX14" fmla="*/ 465026 w 465026"/>
              <a:gd name="connsiteY14" fmla="*/ 152801 h 603687"/>
              <a:gd name="connsiteX15" fmla="*/ 439370 w 465026"/>
              <a:gd name="connsiteY15" fmla="*/ 178268 h 603687"/>
              <a:gd name="connsiteX16" fmla="*/ 439370 w 465026"/>
              <a:gd name="connsiteY16" fmla="*/ 399952 h 603687"/>
              <a:gd name="connsiteX17" fmla="*/ 439370 w 465026"/>
              <a:gd name="connsiteY17" fmla="*/ 484484 h 603687"/>
              <a:gd name="connsiteX18" fmla="*/ 428309 w 465026"/>
              <a:gd name="connsiteY18" fmla="*/ 524372 h 603687"/>
              <a:gd name="connsiteX19" fmla="*/ 385294 w 465026"/>
              <a:gd name="connsiteY19" fmla="*/ 595403 h 603687"/>
              <a:gd name="connsiteX20" fmla="*/ 370392 w 465026"/>
              <a:gd name="connsiteY20" fmla="*/ 603687 h 603687"/>
              <a:gd name="connsiteX21" fmla="*/ 355643 w 465026"/>
              <a:gd name="connsiteY21" fmla="*/ 595403 h 603687"/>
              <a:gd name="connsiteX22" fmla="*/ 312628 w 465026"/>
              <a:gd name="connsiteY22" fmla="*/ 524372 h 603687"/>
              <a:gd name="connsiteX23" fmla="*/ 301413 w 465026"/>
              <a:gd name="connsiteY23" fmla="*/ 484484 h 603687"/>
              <a:gd name="connsiteX24" fmla="*/ 301413 w 465026"/>
              <a:gd name="connsiteY24" fmla="*/ 399952 h 603687"/>
              <a:gd name="connsiteX25" fmla="*/ 301413 w 465026"/>
              <a:gd name="connsiteY25" fmla="*/ 178268 h 603687"/>
              <a:gd name="connsiteX26" fmla="*/ 275911 w 465026"/>
              <a:gd name="connsiteY26" fmla="*/ 152801 h 603687"/>
              <a:gd name="connsiteX27" fmla="*/ 301413 w 465026"/>
              <a:gd name="connsiteY27" fmla="*/ 127181 h 603687"/>
              <a:gd name="connsiteX28" fmla="*/ 301413 w 465026"/>
              <a:gd name="connsiteY28" fmla="*/ 68883 h 603687"/>
              <a:gd name="connsiteX29" fmla="*/ 370392 w 465026"/>
              <a:gd name="connsiteY29" fmla="*/ 0 h 603687"/>
              <a:gd name="connsiteX30" fmla="*/ 94634 w 465026"/>
              <a:gd name="connsiteY30" fmla="*/ 0 h 603687"/>
              <a:gd name="connsiteX31" fmla="*/ 163613 w 465026"/>
              <a:gd name="connsiteY31" fmla="*/ 68883 h 603687"/>
              <a:gd name="connsiteX32" fmla="*/ 163613 w 465026"/>
              <a:gd name="connsiteY32" fmla="*/ 127181 h 603687"/>
              <a:gd name="connsiteX33" fmla="*/ 189115 w 465026"/>
              <a:gd name="connsiteY33" fmla="*/ 152801 h 603687"/>
              <a:gd name="connsiteX34" fmla="*/ 163613 w 465026"/>
              <a:gd name="connsiteY34" fmla="*/ 178268 h 603687"/>
              <a:gd name="connsiteX35" fmla="*/ 163613 w 465026"/>
              <a:gd name="connsiteY35" fmla="*/ 484484 h 603687"/>
              <a:gd name="connsiteX36" fmla="*/ 152398 w 465026"/>
              <a:gd name="connsiteY36" fmla="*/ 524372 h 603687"/>
              <a:gd name="connsiteX37" fmla="*/ 109383 w 465026"/>
              <a:gd name="connsiteY37" fmla="*/ 595403 h 603687"/>
              <a:gd name="connsiteX38" fmla="*/ 94634 w 465026"/>
              <a:gd name="connsiteY38" fmla="*/ 603687 h 603687"/>
              <a:gd name="connsiteX39" fmla="*/ 79732 w 465026"/>
              <a:gd name="connsiteY39" fmla="*/ 595403 h 603687"/>
              <a:gd name="connsiteX40" fmla="*/ 36717 w 465026"/>
              <a:gd name="connsiteY40" fmla="*/ 524372 h 603687"/>
              <a:gd name="connsiteX41" fmla="*/ 25656 w 465026"/>
              <a:gd name="connsiteY41" fmla="*/ 484484 h 603687"/>
              <a:gd name="connsiteX42" fmla="*/ 25656 w 465026"/>
              <a:gd name="connsiteY42" fmla="*/ 178268 h 603687"/>
              <a:gd name="connsiteX43" fmla="*/ 0 w 465026"/>
              <a:gd name="connsiteY43" fmla="*/ 152801 h 603687"/>
              <a:gd name="connsiteX44" fmla="*/ 25656 w 465026"/>
              <a:gd name="connsiteY44" fmla="*/ 127181 h 603687"/>
              <a:gd name="connsiteX45" fmla="*/ 25656 w 465026"/>
              <a:gd name="connsiteY45" fmla="*/ 68883 h 603687"/>
              <a:gd name="connsiteX46" fmla="*/ 94634 w 465026"/>
              <a:gd name="connsiteY4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026" h="603687">
                <a:moveTo>
                  <a:pt x="352725" y="178268"/>
                </a:moveTo>
                <a:lnTo>
                  <a:pt x="352725" y="399952"/>
                </a:lnTo>
                <a:lnTo>
                  <a:pt x="388212" y="399952"/>
                </a:lnTo>
                <a:lnTo>
                  <a:pt x="388212" y="178268"/>
                </a:lnTo>
                <a:close/>
                <a:moveTo>
                  <a:pt x="76814" y="178268"/>
                </a:moveTo>
                <a:lnTo>
                  <a:pt x="76814" y="484484"/>
                </a:lnTo>
                <a:cubicBezTo>
                  <a:pt x="76814" y="489240"/>
                  <a:pt x="78196" y="493842"/>
                  <a:pt x="80501" y="497831"/>
                </a:cubicBezTo>
                <a:lnTo>
                  <a:pt x="94634" y="520996"/>
                </a:lnTo>
                <a:lnTo>
                  <a:pt x="108614" y="497831"/>
                </a:lnTo>
                <a:cubicBezTo>
                  <a:pt x="111072" y="493842"/>
                  <a:pt x="112301" y="489240"/>
                  <a:pt x="112301" y="484484"/>
                </a:cubicBezTo>
                <a:lnTo>
                  <a:pt x="112301" y="178268"/>
                </a:lnTo>
                <a:close/>
                <a:moveTo>
                  <a:pt x="370392" y="0"/>
                </a:moveTo>
                <a:cubicBezTo>
                  <a:pt x="408491" y="0"/>
                  <a:pt x="439370" y="30836"/>
                  <a:pt x="439370" y="68883"/>
                </a:cubicBezTo>
                <a:lnTo>
                  <a:pt x="439370" y="127181"/>
                </a:lnTo>
                <a:cubicBezTo>
                  <a:pt x="453504" y="127181"/>
                  <a:pt x="465026" y="138687"/>
                  <a:pt x="465026" y="152801"/>
                </a:cubicBezTo>
                <a:cubicBezTo>
                  <a:pt x="465026" y="166915"/>
                  <a:pt x="453504" y="178268"/>
                  <a:pt x="439370" y="178268"/>
                </a:cubicBezTo>
                <a:lnTo>
                  <a:pt x="439370" y="399952"/>
                </a:lnTo>
                <a:lnTo>
                  <a:pt x="439370" y="484484"/>
                </a:lnTo>
                <a:cubicBezTo>
                  <a:pt x="439370" y="498444"/>
                  <a:pt x="435530" y="512252"/>
                  <a:pt x="428309" y="524372"/>
                </a:cubicBezTo>
                <a:lnTo>
                  <a:pt x="385294" y="595403"/>
                </a:lnTo>
                <a:cubicBezTo>
                  <a:pt x="382067" y="600465"/>
                  <a:pt x="376537" y="603687"/>
                  <a:pt x="370392" y="603687"/>
                </a:cubicBezTo>
                <a:cubicBezTo>
                  <a:pt x="364400" y="603687"/>
                  <a:pt x="358716" y="600465"/>
                  <a:pt x="355643" y="595403"/>
                </a:cubicBezTo>
                <a:lnTo>
                  <a:pt x="312628" y="524372"/>
                </a:lnTo>
                <a:cubicBezTo>
                  <a:pt x="305254" y="512252"/>
                  <a:pt x="301413" y="498444"/>
                  <a:pt x="301413" y="484484"/>
                </a:cubicBezTo>
                <a:lnTo>
                  <a:pt x="301413" y="399952"/>
                </a:lnTo>
                <a:lnTo>
                  <a:pt x="301413" y="178268"/>
                </a:lnTo>
                <a:cubicBezTo>
                  <a:pt x="287279" y="178268"/>
                  <a:pt x="275911" y="166915"/>
                  <a:pt x="275911" y="152801"/>
                </a:cubicBezTo>
                <a:cubicBezTo>
                  <a:pt x="275911" y="138687"/>
                  <a:pt x="287279" y="127181"/>
                  <a:pt x="301413" y="127181"/>
                </a:cubicBezTo>
                <a:lnTo>
                  <a:pt x="301413" y="68883"/>
                </a:lnTo>
                <a:cubicBezTo>
                  <a:pt x="301413" y="30836"/>
                  <a:pt x="332292" y="0"/>
                  <a:pt x="370392" y="0"/>
                </a:cubicBezTo>
                <a:close/>
                <a:moveTo>
                  <a:pt x="94634" y="0"/>
                </a:moveTo>
                <a:cubicBezTo>
                  <a:pt x="132734" y="0"/>
                  <a:pt x="163613" y="30836"/>
                  <a:pt x="163613" y="68883"/>
                </a:cubicBezTo>
                <a:lnTo>
                  <a:pt x="163613" y="127181"/>
                </a:lnTo>
                <a:cubicBezTo>
                  <a:pt x="177747" y="127181"/>
                  <a:pt x="189115" y="138687"/>
                  <a:pt x="189115" y="152801"/>
                </a:cubicBezTo>
                <a:cubicBezTo>
                  <a:pt x="189115" y="166915"/>
                  <a:pt x="177747" y="178268"/>
                  <a:pt x="163613" y="178268"/>
                </a:cubicBezTo>
                <a:lnTo>
                  <a:pt x="163613" y="484484"/>
                </a:lnTo>
                <a:cubicBezTo>
                  <a:pt x="163613" y="498444"/>
                  <a:pt x="159772" y="512252"/>
                  <a:pt x="152398" y="524372"/>
                </a:cubicBezTo>
                <a:lnTo>
                  <a:pt x="109383" y="595403"/>
                </a:lnTo>
                <a:cubicBezTo>
                  <a:pt x="106310" y="600465"/>
                  <a:pt x="100626" y="603687"/>
                  <a:pt x="94634" y="603687"/>
                </a:cubicBezTo>
                <a:cubicBezTo>
                  <a:pt x="88489" y="603687"/>
                  <a:pt x="82959" y="600465"/>
                  <a:pt x="79732" y="595403"/>
                </a:cubicBezTo>
                <a:lnTo>
                  <a:pt x="36717" y="524372"/>
                </a:lnTo>
                <a:cubicBezTo>
                  <a:pt x="29496" y="512252"/>
                  <a:pt x="25656" y="498444"/>
                  <a:pt x="25656" y="484484"/>
                </a:cubicBezTo>
                <a:lnTo>
                  <a:pt x="25656" y="178268"/>
                </a:lnTo>
                <a:cubicBezTo>
                  <a:pt x="11522" y="178268"/>
                  <a:pt x="0" y="166915"/>
                  <a:pt x="0" y="152801"/>
                </a:cubicBezTo>
                <a:cubicBezTo>
                  <a:pt x="0" y="138687"/>
                  <a:pt x="11522" y="127181"/>
                  <a:pt x="25656" y="127181"/>
                </a:cubicBezTo>
                <a:lnTo>
                  <a:pt x="25656" y="68883"/>
                </a:lnTo>
                <a:cubicBezTo>
                  <a:pt x="25656" y="30836"/>
                  <a:pt x="56535" y="0"/>
                  <a:pt x="94634" y="0"/>
                </a:cubicBezTo>
                <a:close/>
              </a:path>
            </a:pathLst>
          </a:custGeom>
          <a:gradFill>
            <a:gsLst>
              <a:gs pos="100000">
                <a:srgbClr val="0498D7">
                  <a:alpha val="52000"/>
                </a:srgbClr>
              </a:gs>
              <a:gs pos="0">
                <a:srgbClr val="09C5F1"/>
              </a:gs>
            </a:gsLst>
            <a:lin ang="5400000" scaled="1"/>
          </a:gradFill>
          <a:ln>
            <a:noFill/>
          </a:ln>
        </p:spPr>
      </p:sp>
      <p:sp>
        <p:nvSpPr>
          <p:cNvPr id="17" name="lab-flask_72338"/>
          <p:cNvSpPr>
            <a:spLocks noChangeAspect="1"/>
          </p:cNvSpPr>
          <p:nvPr/>
        </p:nvSpPr>
        <p:spPr bwMode="auto">
          <a:xfrm>
            <a:off x="5317393" y="2361775"/>
            <a:ext cx="423862" cy="53348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gradFill>
            <a:gsLst>
              <a:gs pos="100000">
                <a:srgbClr val="0498D7">
                  <a:alpha val="52000"/>
                </a:srgbClr>
              </a:gs>
              <a:gs pos="0">
                <a:srgbClr val="09C5F1"/>
              </a:gs>
            </a:gsLst>
            <a:lin ang="5400000" scaled="1"/>
          </a:grad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3307" y="0"/>
            <a:ext cx="12191994" cy="6858000"/>
          </a:xfrm>
          <a:prstGeom prst="rect">
            <a:avLst/>
          </a:prstGeom>
          <a:solidFill>
            <a:schemeClr val="accent1">
              <a:alpha val="0"/>
            </a:schemeClr>
          </a:solidFill>
        </p:spPr>
      </p:pic>
      <p:sp>
        <p:nvSpPr>
          <p:cNvPr id="12" name="矩形 1"/>
          <p:cNvSpPr/>
          <p:nvPr/>
        </p:nvSpPr>
        <p:spPr>
          <a:xfrm>
            <a:off x="350158" y="1370220"/>
            <a:ext cx="11569700" cy="3961469"/>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81694" y="310251"/>
            <a:ext cx="1107996"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系统测试</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椭圆 5"/>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aphicFrame>
        <p:nvGraphicFramePr>
          <p:cNvPr id="10" name="表格 124"/>
          <p:cNvGraphicFramePr>
            <a:graphicFrameLocks noGrp="1"/>
          </p:cNvGraphicFramePr>
          <p:nvPr>
            <p:custDataLst>
              <p:tags r:id="rId4"/>
            </p:custDataLst>
          </p:nvPr>
        </p:nvGraphicFramePr>
        <p:xfrm>
          <a:off x="6332188" y="1699136"/>
          <a:ext cx="5454015" cy="3062718"/>
        </p:xfrm>
        <a:graphic>
          <a:graphicData uri="http://schemas.openxmlformats.org/drawingml/2006/table">
            <a:tbl>
              <a:tblPr/>
              <a:tblGrid>
                <a:gridCol w="1817914"/>
                <a:gridCol w="1817914"/>
                <a:gridCol w="1817914"/>
              </a:tblGrid>
              <a:tr h="528946">
                <a:tc gridSpan="3">
                  <a:txBody>
                    <a:bodyPr/>
                    <a:lstStyle/>
                    <a:p>
                      <a:pPr algn="ctr" fontAlgn="ctr"/>
                      <a:r>
                        <a:rPr lang="zh-CN" altLang="en-US" sz="2000" b="0" i="0" u="none" strike="noStrike" dirty="0">
                          <a:solidFill>
                            <a:schemeClr val="bg1"/>
                          </a:solidFill>
                          <a:effectLst/>
                          <a:latin typeface="苹方 特粗" panose="020B0800000000000000" pitchFamily="34" charset="-122"/>
                          <a:ea typeface="苹方 特粗" panose="020B0800000000000000" pitchFamily="34" charset="-122"/>
                        </a:rPr>
                        <a:t>测试模块</a:t>
                      </a:r>
                      <a:endParaRPr lang="zh-CN" altLang="en-US" sz="2000" b="0" i="0" u="none" strike="noStrike" dirty="0">
                        <a:solidFill>
                          <a:schemeClr val="bg1"/>
                        </a:soli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A1FA"/>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r>
              <a:tr h="363313">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测试模块编号</a:t>
                      </a:r>
                      <a:endPar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等线" panose="02010600030101010101" charset="-122"/>
                          <a:ea typeface="苹方 特粗" panose="020B0800000000000000" pitchFamily="34" charset="-122"/>
                        </a:rPr>
                        <a:t>测试项目</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等线" panose="02010600030101010101" charset="-122"/>
                          <a:ea typeface="苹方 特粗" panose="020B0800000000000000" pitchFamily="34" charset="-122"/>
                        </a:rPr>
                        <a:t>测试结果</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1950">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ST-001</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用户登录</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0045">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ST-002</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开户</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ST-003</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绑卡</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ST-004</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申购理财产品</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ST-005</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转账提现</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ST-006</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上架产品测试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bl>
          </a:graphicData>
        </a:graphic>
      </p:graphicFrame>
      <p:graphicFrame>
        <p:nvGraphicFramePr>
          <p:cNvPr id="11" name="Chart 10"/>
          <p:cNvGraphicFramePr/>
          <p:nvPr/>
        </p:nvGraphicFramePr>
        <p:xfrm>
          <a:off x="669062" y="1700101"/>
          <a:ext cx="5344222" cy="330443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154" y="20432"/>
            <a:ext cx="12191994" cy="6858000"/>
          </a:xfrm>
          <a:prstGeom prst="rect">
            <a:avLst/>
          </a:prstGeom>
          <a:solidFill>
            <a:schemeClr val="accent1">
              <a:alpha val="0"/>
            </a:schemeClr>
          </a:solidFill>
        </p:spPr>
      </p:pic>
      <p:sp>
        <p:nvSpPr>
          <p:cNvPr id="3" name="文本框 2"/>
          <p:cNvSpPr txBox="1"/>
          <p:nvPr/>
        </p:nvSpPr>
        <p:spPr>
          <a:xfrm>
            <a:off x="1081694" y="310251"/>
            <a:ext cx="1107996"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测试结论</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椭圆 5"/>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11"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6" name="矩形 45"/>
          <p:cNvSpPr/>
          <p:nvPr/>
        </p:nvSpPr>
        <p:spPr>
          <a:xfrm>
            <a:off x="858090" y="1362075"/>
            <a:ext cx="10494123" cy="4805533"/>
          </a:xfrm>
          <a:prstGeom prst="rect">
            <a:avLst/>
          </a:prstGeom>
          <a:solidFill>
            <a:schemeClr val="bg1">
              <a:alpha val="91000"/>
            </a:schemeClr>
          </a:solidFill>
          <a:ln>
            <a:noFill/>
          </a:ln>
          <a:effectLst>
            <a:outerShdw blurRad="1155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cxnSp>
        <p:nvCxnSpPr>
          <p:cNvPr id="48"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0" name="椭圆 4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51" name="直接连接符 3"/>
          <p:cNvCxnSpPr/>
          <p:nvPr/>
        </p:nvCxnSpPr>
        <p:spPr>
          <a:xfrm>
            <a:off x="6096000" y="1718275"/>
            <a:ext cx="0" cy="415843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309259" y="1621875"/>
            <a:ext cx="3686477" cy="1545808"/>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测试结果与预期输出相同</a:t>
            </a: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p:txBody>
      </p:sp>
      <p:cxnSp>
        <p:nvCxnSpPr>
          <p:cNvPr id="53" name="直接连接符 14"/>
          <p:cNvCxnSpPr/>
          <p:nvPr/>
        </p:nvCxnSpPr>
        <p:spPr>
          <a:xfrm>
            <a:off x="1400209"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446863" y="1621875"/>
            <a:ext cx="2012089" cy="437812"/>
          </a:xfrm>
          <a:prstGeom prst="rect">
            <a:avLst/>
          </a:prstGeom>
        </p:spPr>
        <p:txBody>
          <a:bodyPr wrap="non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功能基本实现</a:t>
            </a:r>
            <a:endParaRPr lang="en-US" altLang="zh-CN" sz="2000" dirty="0">
              <a:solidFill>
                <a:schemeClr val="bg2">
                  <a:lumMod val="50000"/>
                </a:schemeClr>
              </a:solidFill>
            </a:endParaRPr>
          </a:p>
        </p:txBody>
      </p:sp>
      <p:cxnSp>
        <p:nvCxnSpPr>
          <p:cNvPr id="55" name="直接连接符 17"/>
          <p:cNvCxnSpPr/>
          <p:nvPr/>
        </p:nvCxnSpPr>
        <p:spPr>
          <a:xfrm>
            <a:off x="6682083"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309261" y="435971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系统测试充分证明了系统的可运行性。</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0" name="矩形 59"/>
          <p:cNvSpPr/>
          <p:nvPr/>
        </p:nvSpPr>
        <p:spPr>
          <a:xfrm>
            <a:off x="1309259" y="2336988"/>
            <a:ext cx="3531468" cy="533400"/>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系统测试登录功能、开户绑卡功能、申购</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功能与预期输出相同。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3" name="矩形 62"/>
          <p:cNvSpPr/>
          <p:nvPr/>
        </p:nvSpPr>
        <p:spPr>
          <a:xfrm>
            <a:off x="6581803" y="4359717"/>
            <a:ext cx="3956387" cy="29636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系统测试证明了系统基本符合了系统的需求分析。</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7" name="矩形 66"/>
          <p:cNvSpPr/>
          <p:nvPr/>
        </p:nvSpPr>
        <p:spPr>
          <a:xfrm>
            <a:off x="6581802" y="2336988"/>
            <a:ext cx="3531468" cy="533400"/>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系统测试验证了系统的注册登录、筛选、申购赎回，充值提现</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功能等核心功能都已经实现。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0" name="矩形 69"/>
          <p:cNvSpPr/>
          <p:nvPr/>
        </p:nvSpPr>
        <p:spPr>
          <a:xfrm>
            <a:off x="1309259" y="3758413"/>
            <a:ext cx="3285041" cy="437812"/>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能够保证系统的可运行性</a:t>
            </a:r>
            <a:endParaRPr lang="en-US" altLang="zh-CN" sz="2000" dirty="0">
              <a:solidFill>
                <a:schemeClr val="bg2">
                  <a:lumMod val="50000"/>
                </a:schemeClr>
              </a:solidFill>
            </a:endParaRPr>
          </a:p>
        </p:txBody>
      </p:sp>
      <p:cxnSp>
        <p:nvCxnSpPr>
          <p:cNvPr id="71" name="直接连接符 37"/>
          <p:cNvCxnSpPr/>
          <p:nvPr/>
        </p:nvCxnSpPr>
        <p:spPr>
          <a:xfrm>
            <a:off x="1400209"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6537718" y="3705168"/>
            <a:ext cx="3294492" cy="437812"/>
          </a:xfrm>
          <a:prstGeom prst="rect">
            <a:avLst/>
          </a:prstGeom>
        </p:spPr>
        <p:txBody>
          <a:bodyPr wrap="non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软件基本满足开发的要求</a:t>
            </a:r>
            <a:endParaRPr lang="en-US" altLang="zh-CN" sz="2000" dirty="0">
              <a:solidFill>
                <a:schemeClr val="bg2">
                  <a:lumMod val="50000"/>
                </a:schemeClr>
              </a:solidFill>
            </a:endParaRPr>
          </a:p>
        </p:txBody>
      </p:sp>
      <p:cxnSp>
        <p:nvCxnSpPr>
          <p:cNvPr id="73" name="直接连接符 39"/>
          <p:cNvCxnSpPr/>
          <p:nvPr/>
        </p:nvCxnSpPr>
        <p:spPr>
          <a:xfrm>
            <a:off x="6682083"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绪  论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27077"/>
          </a:xfrm>
          <a:prstGeom prst="rect">
            <a:avLst/>
          </a:prstGeom>
        </p:spPr>
        <p:txBody>
          <a:bodyPr wrap="square">
            <a:spAutoFit/>
          </a:bodyPr>
          <a:lstStyle/>
          <a:p>
            <a:pPr algn="ctr">
              <a:lnSpc>
                <a:spcPct val="120000"/>
              </a:lnSpc>
            </a:pPr>
            <a:r>
              <a:rPr lang="en-GB"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Introduction</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01</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结论与展望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976495" y="4804410"/>
            <a:ext cx="2586355" cy="349250"/>
          </a:xfrm>
          <a:prstGeom prst="rect">
            <a:avLst/>
          </a:prstGeom>
        </p:spPr>
        <p:txBody>
          <a:bodyPr wrap="square">
            <a:spAutoFit/>
          </a:bodyPr>
          <a:lstStyle/>
          <a:p>
            <a:pPr algn="ctr">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rPr>
              <a:t>conclusion and summary</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05</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4949372" cy="6857999"/>
          </a:xfrm>
          <a:prstGeom prst="rect">
            <a:avLst/>
          </a:prstGeom>
        </p:spPr>
      </p:pic>
      <p:sp>
        <p:nvSpPr>
          <p:cNvPr id="15" name="矩形 15"/>
          <p:cNvSpPr/>
          <p:nvPr/>
        </p:nvSpPr>
        <p:spPr>
          <a:xfrm>
            <a:off x="-1" y="-133350"/>
            <a:ext cx="4949372" cy="6858000"/>
          </a:xfrm>
          <a:prstGeom prst="rect">
            <a:avLst/>
          </a:prstGeom>
          <a:gradFill>
            <a:gsLst>
              <a:gs pos="24000">
                <a:schemeClr val="accent1">
                  <a:lumMod val="20000"/>
                  <a:lumOff val="80000"/>
                  <a:alpha val="73000"/>
                </a:schemeClr>
              </a:gs>
              <a:gs pos="86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9" name="文本框 8"/>
          <p:cNvSpPr txBox="1"/>
          <p:nvPr/>
        </p:nvSpPr>
        <p:spPr>
          <a:xfrm>
            <a:off x="1081694" y="310251"/>
            <a:ext cx="800219"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展望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18" name="直接连接符 12"/>
          <p:cNvCxnSpPr/>
          <p:nvPr/>
        </p:nvCxnSpPr>
        <p:spPr>
          <a:xfrm>
            <a:off x="895342" y="0"/>
            <a:ext cx="0" cy="590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4"/>
          <p:cNvSpPr/>
          <p:nvPr/>
        </p:nvSpPr>
        <p:spPr>
          <a:xfrm>
            <a:off x="858090" y="572169"/>
            <a:ext cx="72916" cy="72916"/>
          </a:xfrm>
          <a:prstGeom prst="ellipse">
            <a:avLst/>
          </a:prstGeom>
          <a:gradFill>
            <a:gsLst>
              <a:gs pos="0">
                <a:srgbClr val="00B0F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sp>
        <p:nvSpPr>
          <p:cNvPr id="22" name="矩形: 圆角 18"/>
          <p:cNvSpPr/>
          <p:nvPr/>
        </p:nvSpPr>
        <p:spPr>
          <a:xfrm>
            <a:off x="5844713" y="450368"/>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19"/>
          <p:cNvSpPr/>
          <p:nvPr/>
        </p:nvSpPr>
        <p:spPr>
          <a:xfrm>
            <a:off x="5844713" y="2009101"/>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0"/>
          <p:cNvSpPr/>
          <p:nvPr/>
        </p:nvSpPr>
        <p:spPr>
          <a:xfrm>
            <a:off x="5844713" y="3506874"/>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1"/>
          <p:cNvSpPr/>
          <p:nvPr/>
        </p:nvSpPr>
        <p:spPr>
          <a:xfrm>
            <a:off x="5844713" y="5035126"/>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
          <p:cNvSpPr/>
          <p:nvPr/>
        </p:nvSpPr>
        <p:spPr>
          <a:xfrm>
            <a:off x="7125119" y="920626"/>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从</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UI</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框架</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设计来说，用户更喜爱的方法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从提示按钮来说，减轻用户的使用记忆负担</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8" name="矩形 8"/>
          <p:cNvSpPr/>
          <p:nvPr/>
        </p:nvSpPr>
        <p:spPr>
          <a:xfrm>
            <a:off x="7125119" y="2487274"/>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扩大服务器的运配置环境，优化数据库的设计，写出更有的算法。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10"/>
          <p:cNvSpPr/>
          <p:nvPr/>
        </p:nvSpPr>
        <p:spPr>
          <a:xfrm>
            <a:off x="7125118" y="5504863"/>
            <a:ext cx="4141971" cy="53340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对用户数据的分析，有助于进行更加精准的服务和提高用户的使用体验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2"/>
          <p:cNvSpPr/>
          <p:nvPr/>
        </p:nvSpPr>
        <p:spPr>
          <a:xfrm>
            <a:off x="7125119" y="3968535"/>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需要用数据分析工具对用户的使用行为进行分析，提供更加优质的服务和对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APP</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设计的不断优化</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23"/>
          <p:cNvSpPr/>
          <p:nvPr/>
        </p:nvSpPr>
        <p:spPr>
          <a:xfrm>
            <a:off x="7125119" y="622181"/>
            <a:ext cx="14020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用户友好方面</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2" name="矩形 25"/>
          <p:cNvSpPr/>
          <p:nvPr/>
        </p:nvSpPr>
        <p:spPr>
          <a:xfrm>
            <a:off x="7125119" y="2162831"/>
            <a:ext cx="9956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反应</a:t>
            </a: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性能</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3" name="矩形 26"/>
          <p:cNvSpPr/>
          <p:nvPr/>
        </p:nvSpPr>
        <p:spPr>
          <a:xfrm>
            <a:off x="7125119" y="3675570"/>
            <a:ext cx="14020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用户行为分析</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4" name="矩形 27"/>
          <p:cNvSpPr/>
          <p:nvPr/>
        </p:nvSpPr>
        <p:spPr>
          <a:xfrm>
            <a:off x="7125119" y="5212370"/>
            <a:ext cx="11988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用户的运营</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5" name="dna-chromosome_17883"/>
          <p:cNvSpPr>
            <a:spLocks noChangeAspect="1"/>
          </p:cNvSpPr>
          <p:nvPr/>
        </p:nvSpPr>
        <p:spPr bwMode="auto">
          <a:xfrm>
            <a:off x="6154396" y="823691"/>
            <a:ext cx="699136" cy="701690"/>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6" name="science-lab_79647"/>
          <p:cNvSpPr>
            <a:spLocks noChangeAspect="1"/>
          </p:cNvSpPr>
          <p:nvPr/>
        </p:nvSpPr>
        <p:spPr bwMode="auto">
          <a:xfrm>
            <a:off x="6208180" y="2344227"/>
            <a:ext cx="591570" cy="70169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7" name="scientific-test-tubes-with-liquids_40384"/>
          <p:cNvSpPr>
            <a:spLocks noChangeAspect="1"/>
          </p:cNvSpPr>
          <p:nvPr/>
        </p:nvSpPr>
        <p:spPr bwMode="auto">
          <a:xfrm>
            <a:off x="6153118" y="3936570"/>
            <a:ext cx="701694" cy="617970"/>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8" name="earth-in-atom-shape_45168"/>
          <p:cNvSpPr>
            <a:spLocks noChangeAspect="1"/>
          </p:cNvSpPr>
          <p:nvPr/>
        </p:nvSpPr>
        <p:spPr bwMode="auto">
          <a:xfrm>
            <a:off x="6153118" y="5494751"/>
            <a:ext cx="701694" cy="592792"/>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43" name="矩形: 圆角 16"/>
          <p:cNvSpPr/>
          <p:nvPr/>
        </p:nvSpPr>
        <p:spPr>
          <a:xfrm>
            <a:off x="1174904" y="4076380"/>
            <a:ext cx="435415"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17"/>
          <p:cNvSpPr txBox="1"/>
          <p:nvPr/>
        </p:nvSpPr>
        <p:spPr>
          <a:xfrm>
            <a:off x="1081694" y="2171126"/>
            <a:ext cx="1620957" cy="523220"/>
          </a:xfrm>
          <a:prstGeom prst="rect">
            <a:avLst/>
          </a:prstGeom>
          <a:noFill/>
        </p:spPr>
        <p:txBody>
          <a:bodyPr wrap="non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未来展望</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sp>
        <p:nvSpPr>
          <p:cNvPr id="2" name="文本框 1"/>
          <p:cNvSpPr txBox="1"/>
          <p:nvPr/>
        </p:nvSpPr>
        <p:spPr>
          <a:xfrm>
            <a:off x="1081405" y="2694305"/>
            <a:ext cx="3333115" cy="1087755"/>
          </a:xfrm>
          <a:prstGeom prst="rect">
            <a:avLst/>
          </a:prstGeom>
          <a:noFill/>
        </p:spPr>
        <p:txBody>
          <a:bodyPr wrap="square" rtlCol="0" anchor="t">
            <a:spAutoFit/>
          </a:bodyPr>
          <a:p>
            <a:pPr algn="just">
              <a:lnSpc>
                <a:spcPct val="120000"/>
              </a:lnSpc>
            </a:pPr>
            <a:r>
              <a:rPr lang="zh-CN" altLang="en-US" dirty="0">
                <a:solidFill>
                  <a:schemeClr val="bg1"/>
                </a:solidFill>
                <a:latin typeface="微软雅黑 Light" panose="020B0502040204020203" pitchFamily="34" charset="-122"/>
                <a:ea typeface="微软雅黑 Light" panose="020B0502040204020203" pitchFamily="34" charset="-122"/>
                <a:sym typeface="+mn-ea"/>
              </a:rPr>
              <a:t>该</a:t>
            </a:r>
            <a:r>
              <a:rPr lang="en-US" altLang="zh-CN" dirty="0">
                <a:solidFill>
                  <a:schemeClr val="bg1"/>
                </a:solidFill>
                <a:latin typeface="微软雅黑 Light" panose="020B0502040204020203" pitchFamily="34" charset="-122"/>
                <a:ea typeface="微软雅黑 Light" panose="020B0502040204020203" pitchFamily="34" charset="-122"/>
                <a:sym typeface="+mn-ea"/>
              </a:rPr>
              <a:t>APP</a:t>
            </a:r>
            <a:r>
              <a:rPr lang="zh-CN" altLang="en-US" dirty="0">
                <a:solidFill>
                  <a:schemeClr val="bg1"/>
                </a:solidFill>
                <a:latin typeface="微软雅黑 Light" panose="020B0502040204020203" pitchFamily="34" charset="-122"/>
                <a:ea typeface="微软雅黑 Light" panose="020B0502040204020203" pitchFamily="34" charset="-122"/>
                <a:sym typeface="+mn-ea"/>
              </a:rPr>
              <a:t>产品仍旧处于初级版本，用户界面的友好性和反应的性能等仍旧需要继续完善。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6"/>
          <p:cNvSpPr/>
          <p:nvPr/>
        </p:nvSpPr>
        <p:spPr>
          <a:xfrm>
            <a:off x="0"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DDF6FF"/>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p:nvSpPr>
        <p:spPr>
          <a:xfrm flipH="1">
            <a:off x="7224710"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DDF6FF"/>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081694" y="310251"/>
            <a:ext cx="646331"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致谢</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26"/>
          <p:cNvSpPr/>
          <p:nvPr/>
        </p:nvSpPr>
        <p:spPr>
          <a:xfrm>
            <a:off x="1557682" y="2584718"/>
            <a:ext cx="8998477" cy="1104533"/>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大学四年的学习生涯在充实与忙碌中度过，经历过困难，流过汗水，却也在同学及老师的陪伴、教导与帮助下收获了很多。这四年的生活与求学之路无疑是幸福的，幸福的是得到了太多关心、教导、给予和奉献，最要感谢的就是我最敬爱的导师：谷钰老师，从实验流程到数据分析，再到论文的反复修改，饱含着导师的用心和耐心，用心及耐心的教导与启发，让我能够成长和进步。</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pic>
        <p:nvPicPr>
          <p:cNvPr id="14"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0" y="0"/>
            <a:ext cx="12191994" cy="6858000"/>
          </a:xfrm>
          <a:prstGeom prst="rect">
            <a:avLst/>
          </a:prstGeom>
          <a:solidFill>
            <a:schemeClr val="accent1">
              <a:alpha val="0"/>
            </a:schemeClr>
          </a:solid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p:nvPr/>
        </p:nvSpPr>
        <p:spPr>
          <a:xfrm>
            <a:off x="-7" y="0"/>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矩形 3"/>
          <p:cNvSpPr/>
          <p:nvPr/>
        </p:nvSpPr>
        <p:spPr>
          <a:xfrm>
            <a:off x="-4" y="-11668"/>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3" name="图片 2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 y="58558"/>
            <a:ext cx="12192000" cy="4551542"/>
          </a:xfrm>
          <a:prstGeom prst="rect">
            <a:avLst/>
          </a:prstGeom>
          <a:solidFill>
            <a:schemeClr val="accent1">
              <a:alpha val="0"/>
            </a:schemeClr>
          </a:solidFill>
        </p:spPr>
      </p:pic>
      <p:sp>
        <p:nvSpPr>
          <p:cNvPr id="17" name="矩形 16"/>
          <p:cNvSpPr/>
          <p:nvPr/>
        </p:nvSpPr>
        <p:spPr>
          <a:xfrm>
            <a:off x="2895856" y="2123634"/>
            <a:ext cx="5138401" cy="1569660"/>
          </a:xfrm>
          <a:prstGeom prst="rect">
            <a:avLst/>
          </a:prstGeom>
        </p:spPr>
        <p:txBody>
          <a:bodyPr wrap="square">
            <a:spAutoFit/>
          </a:bodyPr>
          <a:lstStyle/>
          <a:p>
            <a:endParaRPr lang="zh-CN" altLang="en-US" sz="9600" dirty="0">
              <a:solidFill>
                <a:schemeClr val="bg1">
                  <a:lumMod val="50000"/>
                </a:schemeClr>
              </a:solidFill>
            </a:endParaRPr>
          </a:p>
        </p:txBody>
      </p:sp>
      <p:sp>
        <p:nvSpPr>
          <p:cNvPr id="20" name="文本框 19"/>
          <p:cNvSpPr txBox="1"/>
          <p:nvPr/>
        </p:nvSpPr>
        <p:spPr>
          <a:xfrm>
            <a:off x="4501154" y="5941158"/>
            <a:ext cx="142748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答辩人：刘育超</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249988" y="5941158"/>
            <a:ext cx="1444626"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a:solidFill>
                  <a:schemeClr val="bg1">
                    <a:lumMod val="65000"/>
                  </a:schemeClr>
                </a:solidFill>
                <a:latin typeface="微软雅黑 Light" panose="020B0502040204020203" pitchFamily="34" charset="-122"/>
                <a:ea typeface="微软雅黑 Light" panose="020B0502040204020203" pitchFamily="34" charset="-122"/>
              </a:rPr>
              <a:t>2020.06</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466" y="320936"/>
            <a:ext cx="1133145" cy="1202521"/>
          </a:xfrm>
          <a:prstGeom prst="rect">
            <a:avLst/>
          </a:prstGeom>
        </p:spPr>
      </p:pic>
      <p:cxnSp>
        <p:nvCxnSpPr>
          <p:cNvPr id="19" name="直接连接符 13"/>
          <p:cNvCxnSpPr/>
          <p:nvPr/>
        </p:nvCxnSpPr>
        <p:spPr>
          <a:xfrm>
            <a:off x="3484522" y="1888063"/>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14"/>
          <p:cNvCxnSpPr/>
          <p:nvPr/>
        </p:nvCxnSpPr>
        <p:spPr>
          <a:xfrm>
            <a:off x="3454399" y="3791010"/>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矩形 16"/>
          <p:cNvSpPr/>
          <p:nvPr/>
        </p:nvSpPr>
        <p:spPr>
          <a:xfrm>
            <a:off x="3526799"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感</a:t>
            </a:r>
            <a:endParaRPr lang="zh-CN" altLang="en-US" sz="9600" dirty="0">
              <a:solidFill>
                <a:schemeClr val="bg1"/>
              </a:solidFill>
            </a:endParaRPr>
          </a:p>
        </p:txBody>
      </p:sp>
      <p:sp>
        <p:nvSpPr>
          <p:cNvPr id="25" name="矩形 17"/>
          <p:cNvSpPr/>
          <p:nvPr/>
        </p:nvSpPr>
        <p:spPr>
          <a:xfrm>
            <a:off x="4767675"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谢</a:t>
            </a:r>
            <a:endParaRPr lang="zh-CN" altLang="en-US" sz="9600" dirty="0">
              <a:solidFill>
                <a:schemeClr val="bg1"/>
              </a:solidFill>
            </a:endParaRPr>
          </a:p>
        </p:txBody>
      </p:sp>
      <p:sp>
        <p:nvSpPr>
          <p:cNvPr id="26" name="矩形 18"/>
          <p:cNvSpPr/>
          <p:nvPr/>
        </p:nvSpPr>
        <p:spPr>
          <a:xfrm>
            <a:off x="6008551"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倾</a:t>
            </a:r>
            <a:endParaRPr lang="zh-CN" altLang="en-US" sz="9600" dirty="0">
              <a:solidFill>
                <a:schemeClr val="bg1"/>
              </a:solidFill>
            </a:endParaRPr>
          </a:p>
        </p:txBody>
      </p:sp>
      <p:sp>
        <p:nvSpPr>
          <p:cNvPr id="27" name="文本框 15"/>
          <p:cNvSpPr txBox="1"/>
          <p:nvPr/>
        </p:nvSpPr>
        <p:spPr>
          <a:xfrm>
            <a:off x="7249428" y="2145150"/>
            <a:ext cx="1415772" cy="1569660"/>
          </a:xfrm>
          <a:prstGeom prst="rect">
            <a:avLst/>
          </a:prstGeom>
          <a:noFill/>
        </p:spPr>
        <p:txBody>
          <a:bodyPr wrap="none" rtlCol="0">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听</a:t>
            </a:r>
            <a:endParaRPr lang="zh-CN" altLang="en-US" sz="9600" dirty="0">
              <a:solidFill>
                <a:schemeClr val="bg1"/>
              </a:solidFill>
              <a:latin typeface="思源宋体 Heavy" panose="02020900000000000000" pitchFamily="18" charset="-122"/>
              <a:ea typeface="思源宋体 Heavy" panose="02020900000000000000" pitchFamily="18" charset="-122"/>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178" y="481322"/>
            <a:ext cx="3741637" cy="698646"/>
          </a:xfrm>
          <a:prstGeom prst="rect">
            <a:avLst/>
          </a:prstGeom>
        </p:spPr>
      </p:pic>
      <p:sp>
        <p:nvSpPr>
          <p:cNvPr id="29" name="TextBox 28"/>
          <p:cNvSpPr txBox="1"/>
          <p:nvPr/>
        </p:nvSpPr>
        <p:spPr>
          <a:xfrm>
            <a:off x="4609070" y="1136132"/>
            <a:ext cx="4128529" cy="369332"/>
          </a:xfrm>
          <a:prstGeom prst="rect">
            <a:avLst/>
          </a:prstGeom>
          <a:noFill/>
        </p:spPr>
        <p:txBody>
          <a:bodyPr wrap="square" rtlCol="0">
            <a:spAutoFit/>
          </a:bodyPr>
          <a:lstStyle/>
          <a:p>
            <a:r>
              <a:rPr lang="en-US" b="1" dirty="0"/>
              <a:t>Changchun University of Technology</a:t>
            </a:r>
            <a:endParaRPr 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41" name="任意多边形: 形状 40"/>
          <p:cNvSpPr/>
          <p:nvPr/>
        </p:nvSpPr>
        <p:spPr>
          <a:xfrm>
            <a:off x="6395085" y="3431540"/>
            <a:ext cx="3853180" cy="1966595"/>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4" name="任意多边形: 形状 40"/>
          <p:cNvSpPr/>
          <p:nvPr/>
        </p:nvSpPr>
        <p:spPr>
          <a:xfrm>
            <a:off x="6408420" y="1209675"/>
            <a:ext cx="3825875" cy="1742440"/>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矩形 25"/>
          <p:cNvSpPr/>
          <p:nvPr/>
        </p:nvSpPr>
        <p:spPr>
          <a:xfrm>
            <a:off x="6853141" y="1353372"/>
            <a:ext cx="1141659" cy="369332"/>
          </a:xfrm>
          <a:prstGeom prst="rect">
            <a:avLst/>
          </a:prstGeom>
        </p:spPr>
        <p:txBody>
          <a:bodyPr wrap="none">
            <a:spAutoFit/>
          </a:bodyPr>
          <a:lstStyle/>
          <a:p>
            <a:pPr lvl="0">
              <a:defRPr/>
            </a:pPr>
            <a:r>
              <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rPr>
              <a:t>设计背景</a:t>
            </a:r>
            <a:endPar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endParaRPr>
          </a:p>
        </p:txBody>
      </p:sp>
      <p:sp>
        <p:nvSpPr>
          <p:cNvPr id="27" name="矩形 26"/>
          <p:cNvSpPr/>
          <p:nvPr/>
        </p:nvSpPr>
        <p:spPr>
          <a:xfrm>
            <a:off x="6853141" y="1722704"/>
            <a:ext cx="3227030" cy="141859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数字化货币既是国家的战略，同时也是各个银行竞争最为激烈的领域。</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随着线上交易和转账的优势越来越明显，相对于线下的费时，不安全的特点，手机虚拟银行成为了人们生活、投资、理财的刚性需求。</a:t>
            </a:r>
            <a:endParaRPr lang="zh-CN" altLang="en-US" sz="1200" u="heavy"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6928532" y="3575389"/>
            <a:ext cx="1119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设计意义</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2" name="Group 11"/>
          <p:cNvGrpSpPr/>
          <p:nvPr/>
        </p:nvGrpSpPr>
        <p:grpSpPr>
          <a:xfrm>
            <a:off x="1419084" y="1538038"/>
            <a:ext cx="3236670" cy="3271099"/>
            <a:chOff x="889016" y="1371929"/>
            <a:chExt cx="4119864" cy="4119856"/>
          </a:xfrm>
        </p:grpSpPr>
        <p:sp>
          <p:nvSpPr>
            <p:cNvPr id="15" name="椭圆 14"/>
            <p:cNvSpPr/>
            <p:nvPr/>
          </p:nvSpPr>
          <p:spPr>
            <a:xfrm>
              <a:off x="1290129" y="1773038"/>
              <a:ext cx="3317638" cy="3317638"/>
            </a:xfrm>
            <a:prstGeom prst="ellipse">
              <a:avLst/>
            </a:prstGeom>
            <a:solidFill>
              <a:srgbClr val="00A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 name="组合 3"/>
            <p:cNvGrpSpPr/>
            <p:nvPr/>
          </p:nvGrpSpPr>
          <p:grpSpPr>
            <a:xfrm>
              <a:off x="889016" y="1371929"/>
              <a:ext cx="4119864" cy="4119856"/>
              <a:chOff x="889016" y="1656409"/>
              <a:chExt cx="4119864" cy="4119856"/>
            </a:xfrm>
          </p:grpSpPr>
          <p:sp>
            <p:nvSpPr>
              <p:cNvPr id="5" name="椭圆 4"/>
              <p:cNvSpPr/>
              <p:nvPr/>
            </p:nvSpPr>
            <p:spPr>
              <a:xfrm>
                <a:off x="958696" y="1726089"/>
                <a:ext cx="3980504" cy="3980496"/>
              </a:xfrm>
              <a:prstGeom prst="ellipse">
                <a:avLst/>
              </a:prstGeom>
              <a:noFill/>
              <a:ln w="2222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椭圆 5"/>
              <p:cNvSpPr/>
              <p:nvPr/>
            </p:nvSpPr>
            <p:spPr>
              <a:xfrm>
                <a:off x="889016" y="1656409"/>
                <a:ext cx="4119864" cy="4119856"/>
              </a:xfrm>
              <a:prstGeom prst="ellipse">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17" name="矩形 16"/>
            <p:cNvSpPr/>
            <p:nvPr/>
          </p:nvSpPr>
          <p:spPr>
            <a:xfrm>
              <a:off x="1555188" y="3289544"/>
              <a:ext cx="2930930" cy="1201671"/>
            </a:xfrm>
            <a:prstGeom prst="rect">
              <a:avLst/>
            </a:prstGeom>
          </p:spPr>
          <p:txBody>
            <a:bodyPr wrap="square">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课题的来源及意义</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29887" y="2233236"/>
              <a:ext cx="703864" cy="703862"/>
              <a:chOff x="2629887" y="2517716"/>
              <a:chExt cx="703864" cy="703862"/>
            </a:xfrm>
          </p:grpSpPr>
          <p:grpSp>
            <p:nvGrpSpPr>
              <p:cNvPr id="19" name="组合 18"/>
              <p:cNvGrpSpPr/>
              <p:nvPr/>
            </p:nvGrpSpPr>
            <p:grpSpPr>
              <a:xfrm>
                <a:off x="2778545" y="2686769"/>
                <a:ext cx="406547" cy="365789"/>
                <a:chOff x="2632075" y="2246049"/>
                <a:chExt cx="633413" cy="569912"/>
              </a:xfrm>
              <a:solidFill>
                <a:schemeClr val="bg1"/>
              </a:solidFill>
            </p:grpSpPr>
            <p:sp>
              <p:nvSpPr>
                <p:cNvPr id="21" name="Freeform 5"/>
                <p:cNvSpPr>
                  <a:spLocks noEditPoints="1"/>
                </p:cNvSpPr>
                <p:nvPr/>
              </p:nvSpPr>
              <p:spPr bwMode="auto">
                <a:xfrm>
                  <a:off x="2711450" y="2365100"/>
                  <a:ext cx="476250" cy="220662"/>
                </a:xfrm>
                <a:custGeom>
                  <a:avLst/>
                  <a:gdLst>
                    <a:gd name="T0" fmla="*/ 1990 w 2054"/>
                    <a:gd name="T1" fmla="*/ 544 h 946"/>
                    <a:gd name="T2" fmla="*/ 1726 w 2054"/>
                    <a:gd name="T3" fmla="*/ 851 h 946"/>
                    <a:gd name="T4" fmla="*/ 1674 w 2054"/>
                    <a:gd name="T5" fmla="*/ 878 h 946"/>
                    <a:gd name="T6" fmla="*/ 1628 w 2054"/>
                    <a:gd name="T7" fmla="*/ 841 h 946"/>
                    <a:gd name="T8" fmla="*/ 1216 w 2054"/>
                    <a:gd name="T9" fmla="*/ 74 h 946"/>
                    <a:gd name="T10" fmla="*/ 1118 w 2054"/>
                    <a:gd name="T11" fmla="*/ 4 h 946"/>
                    <a:gd name="T12" fmla="*/ 1012 w 2054"/>
                    <a:gd name="T13" fmla="*/ 59 h 946"/>
                    <a:gd name="T14" fmla="*/ 711 w 2054"/>
                    <a:gd name="T15" fmla="*/ 460 h 946"/>
                    <a:gd name="T16" fmla="*/ 661 w 2054"/>
                    <a:gd name="T17" fmla="*/ 489 h 946"/>
                    <a:gd name="T18" fmla="*/ 615 w 2054"/>
                    <a:gd name="T19" fmla="*/ 455 h 946"/>
                    <a:gd name="T20" fmla="*/ 523 w 2054"/>
                    <a:gd name="T21" fmla="*/ 302 h 946"/>
                    <a:gd name="T22" fmla="*/ 423 w 2054"/>
                    <a:gd name="T23" fmla="*/ 237 h 946"/>
                    <a:gd name="T24" fmla="*/ 323 w 2054"/>
                    <a:gd name="T25" fmla="*/ 300 h 946"/>
                    <a:gd name="T26" fmla="*/ 8 w 2054"/>
                    <a:gd name="T27" fmla="*/ 804 h 946"/>
                    <a:gd name="T28" fmla="*/ 6 w 2054"/>
                    <a:gd name="T29" fmla="*/ 839 h 946"/>
                    <a:gd name="T30" fmla="*/ 35 w 2054"/>
                    <a:gd name="T31" fmla="*/ 857 h 946"/>
                    <a:gd name="T32" fmla="*/ 65 w 2054"/>
                    <a:gd name="T33" fmla="*/ 840 h 946"/>
                    <a:gd name="T34" fmla="*/ 380 w 2054"/>
                    <a:gd name="T35" fmla="*/ 337 h 946"/>
                    <a:gd name="T36" fmla="*/ 423 w 2054"/>
                    <a:gd name="T37" fmla="*/ 305 h 946"/>
                    <a:gd name="T38" fmla="*/ 465 w 2054"/>
                    <a:gd name="T39" fmla="*/ 337 h 946"/>
                    <a:gd name="T40" fmla="*/ 557 w 2054"/>
                    <a:gd name="T41" fmla="*/ 490 h 946"/>
                    <a:gd name="T42" fmla="*/ 658 w 2054"/>
                    <a:gd name="T43" fmla="*/ 558 h 946"/>
                    <a:gd name="T44" fmla="*/ 765 w 2054"/>
                    <a:gd name="T45" fmla="*/ 501 h 946"/>
                    <a:gd name="T46" fmla="*/ 1066 w 2054"/>
                    <a:gd name="T47" fmla="*/ 100 h 946"/>
                    <a:gd name="T48" fmla="*/ 1113 w 2054"/>
                    <a:gd name="T49" fmla="*/ 72 h 946"/>
                    <a:gd name="T50" fmla="*/ 1156 w 2054"/>
                    <a:gd name="T51" fmla="*/ 107 h 946"/>
                    <a:gd name="T52" fmla="*/ 1568 w 2054"/>
                    <a:gd name="T53" fmla="*/ 873 h 946"/>
                    <a:gd name="T54" fmla="*/ 1667 w 2054"/>
                    <a:gd name="T55" fmla="*/ 945 h 946"/>
                    <a:gd name="T56" fmla="*/ 1678 w 2054"/>
                    <a:gd name="T57" fmla="*/ 946 h 946"/>
                    <a:gd name="T58" fmla="*/ 1778 w 2054"/>
                    <a:gd name="T59" fmla="*/ 896 h 946"/>
                    <a:gd name="T60" fmla="*/ 2042 w 2054"/>
                    <a:gd name="T61" fmla="*/ 588 h 946"/>
                    <a:gd name="T62" fmla="*/ 2039 w 2054"/>
                    <a:gd name="T63" fmla="*/ 540 h 946"/>
                    <a:gd name="T64" fmla="*/ 1990 w 2054"/>
                    <a:gd name="T65" fmla="*/ 544 h 946"/>
                    <a:gd name="T66" fmla="*/ 1990 w 2054"/>
                    <a:gd name="T67" fmla="*/ 544 h 946"/>
                    <a:gd name="T68" fmla="*/ 1990 w 2054"/>
                    <a:gd name="T69" fmla="*/ 54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4" h="946">
                      <a:moveTo>
                        <a:pt x="1990" y="544"/>
                      </a:moveTo>
                      <a:cubicBezTo>
                        <a:pt x="1726" y="851"/>
                        <a:pt x="1726" y="851"/>
                        <a:pt x="1726" y="851"/>
                      </a:cubicBezTo>
                      <a:cubicBezTo>
                        <a:pt x="1710" y="870"/>
                        <a:pt x="1691" y="880"/>
                        <a:pt x="1674" y="878"/>
                      </a:cubicBezTo>
                      <a:cubicBezTo>
                        <a:pt x="1656" y="876"/>
                        <a:pt x="1640" y="863"/>
                        <a:pt x="1628" y="841"/>
                      </a:cubicBezTo>
                      <a:cubicBezTo>
                        <a:pt x="1216" y="74"/>
                        <a:pt x="1216" y="74"/>
                        <a:pt x="1216" y="74"/>
                      </a:cubicBezTo>
                      <a:cubicBezTo>
                        <a:pt x="1193" y="32"/>
                        <a:pt x="1158" y="7"/>
                        <a:pt x="1118" y="4"/>
                      </a:cubicBezTo>
                      <a:cubicBezTo>
                        <a:pt x="1079" y="0"/>
                        <a:pt x="1040" y="21"/>
                        <a:pt x="1012" y="59"/>
                      </a:cubicBezTo>
                      <a:cubicBezTo>
                        <a:pt x="711" y="460"/>
                        <a:pt x="711" y="460"/>
                        <a:pt x="711" y="460"/>
                      </a:cubicBezTo>
                      <a:cubicBezTo>
                        <a:pt x="696" y="480"/>
                        <a:pt x="677" y="490"/>
                        <a:pt x="661" y="489"/>
                      </a:cubicBezTo>
                      <a:cubicBezTo>
                        <a:pt x="644" y="489"/>
                        <a:pt x="628" y="477"/>
                        <a:pt x="615" y="455"/>
                      </a:cubicBezTo>
                      <a:cubicBezTo>
                        <a:pt x="523" y="302"/>
                        <a:pt x="523" y="302"/>
                        <a:pt x="523" y="302"/>
                      </a:cubicBezTo>
                      <a:cubicBezTo>
                        <a:pt x="499" y="261"/>
                        <a:pt x="462" y="237"/>
                        <a:pt x="423" y="237"/>
                      </a:cubicBezTo>
                      <a:cubicBezTo>
                        <a:pt x="382" y="236"/>
                        <a:pt x="348" y="260"/>
                        <a:pt x="323" y="300"/>
                      </a:cubicBezTo>
                      <a:cubicBezTo>
                        <a:pt x="8" y="804"/>
                        <a:pt x="8" y="804"/>
                        <a:pt x="8" y="804"/>
                      </a:cubicBezTo>
                      <a:cubicBezTo>
                        <a:pt x="1" y="815"/>
                        <a:pt x="0" y="828"/>
                        <a:pt x="6" y="839"/>
                      </a:cubicBezTo>
                      <a:cubicBezTo>
                        <a:pt x="11" y="850"/>
                        <a:pt x="23" y="857"/>
                        <a:pt x="35" y="857"/>
                      </a:cubicBezTo>
                      <a:cubicBezTo>
                        <a:pt x="48" y="858"/>
                        <a:pt x="59" y="851"/>
                        <a:pt x="65" y="840"/>
                      </a:cubicBezTo>
                      <a:cubicBezTo>
                        <a:pt x="380" y="337"/>
                        <a:pt x="380" y="337"/>
                        <a:pt x="380" y="337"/>
                      </a:cubicBezTo>
                      <a:cubicBezTo>
                        <a:pt x="393" y="317"/>
                        <a:pt x="409" y="305"/>
                        <a:pt x="423" y="305"/>
                      </a:cubicBezTo>
                      <a:cubicBezTo>
                        <a:pt x="437" y="305"/>
                        <a:pt x="453" y="317"/>
                        <a:pt x="465" y="337"/>
                      </a:cubicBezTo>
                      <a:cubicBezTo>
                        <a:pt x="557" y="490"/>
                        <a:pt x="557" y="490"/>
                        <a:pt x="557" y="490"/>
                      </a:cubicBezTo>
                      <a:cubicBezTo>
                        <a:pt x="581" y="531"/>
                        <a:pt x="618" y="556"/>
                        <a:pt x="658" y="558"/>
                      </a:cubicBezTo>
                      <a:cubicBezTo>
                        <a:pt x="698" y="559"/>
                        <a:pt x="737" y="539"/>
                        <a:pt x="765" y="501"/>
                      </a:cubicBezTo>
                      <a:cubicBezTo>
                        <a:pt x="1066" y="100"/>
                        <a:pt x="1066" y="100"/>
                        <a:pt x="1066" y="100"/>
                      </a:cubicBezTo>
                      <a:cubicBezTo>
                        <a:pt x="1081" y="81"/>
                        <a:pt x="1098" y="70"/>
                        <a:pt x="1113" y="72"/>
                      </a:cubicBezTo>
                      <a:cubicBezTo>
                        <a:pt x="1129" y="73"/>
                        <a:pt x="1144" y="85"/>
                        <a:pt x="1156" y="107"/>
                      </a:cubicBezTo>
                      <a:cubicBezTo>
                        <a:pt x="1568" y="873"/>
                        <a:pt x="1568" y="873"/>
                        <a:pt x="1568" y="873"/>
                      </a:cubicBezTo>
                      <a:cubicBezTo>
                        <a:pt x="1591" y="915"/>
                        <a:pt x="1627" y="941"/>
                        <a:pt x="1667" y="945"/>
                      </a:cubicBezTo>
                      <a:cubicBezTo>
                        <a:pt x="1671" y="946"/>
                        <a:pt x="1674" y="946"/>
                        <a:pt x="1678" y="946"/>
                      </a:cubicBezTo>
                      <a:cubicBezTo>
                        <a:pt x="1714" y="946"/>
                        <a:pt x="1750" y="928"/>
                        <a:pt x="1778" y="896"/>
                      </a:cubicBezTo>
                      <a:cubicBezTo>
                        <a:pt x="2042" y="588"/>
                        <a:pt x="2042" y="588"/>
                        <a:pt x="2042" y="588"/>
                      </a:cubicBezTo>
                      <a:cubicBezTo>
                        <a:pt x="2054" y="574"/>
                        <a:pt x="2053" y="552"/>
                        <a:pt x="2039" y="540"/>
                      </a:cubicBezTo>
                      <a:cubicBezTo>
                        <a:pt x="2024" y="528"/>
                        <a:pt x="2003" y="530"/>
                        <a:pt x="1990" y="544"/>
                      </a:cubicBezTo>
                      <a:close/>
                      <a:moveTo>
                        <a:pt x="1990" y="544"/>
                      </a:moveTo>
                      <a:cubicBezTo>
                        <a:pt x="1990" y="544"/>
                        <a:pt x="1990" y="544"/>
                        <a:pt x="1990" y="5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sp>
              <p:nvSpPr>
                <p:cNvPr id="22" name="Freeform 6"/>
                <p:cNvSpPr>
                  <a:spLocks noEditPoints="1"/>
                </p:cNvSpPr>
                <p:nvPr/>
              </p:nvSpPr>
              <p:spPr bwMode="auto">
                <a:xfrm>
                  <a:off x="2632075" y="2246049"/>
                  <a:ext cx="633413" cy="569912"/>
                </a:xfrm>
                <a:custGeom>
                  <a:avLst/>
                  <a:gdLst>
                    <a:gd name="T0" fmla="*/ 2564 w 2731"/>
                    <a:gd name="T1" fmla="*/ 0 h 2458"/>
                    <a:gd name="T2" fmla="*/ 167 w 2731"/>
                    <a:gd name="T3" fmla="*/ 0 h 2458"/>
                    <a:gd name="T4" fmla="*/ 0 w 2731"/>
                    <a:gd name="T5" fmla="*/ 188 h 2458"/>
                    <a:gd name="T6" fmla="*/ 0 w 2731"/>
                    <a:gd name="T7" fmla="*/ 1792 h 2458"/>
                    <a:gd name="T8" fmla="*/ 167 w 2731"/>
                    <a:gd name="T9" fmla="*/ 1980 h 2458"/>
                    <a:gd name="T10" fmla="*/ 1297 w 2731"/>
                    <a:gd name="T11" fmla="*/ 1980 h 2458"/>
                    <a:gd name="T12" fmla="*/ 1297 w 2731"/>
                    <a:gd name="T13" fmla="*/ 2321 h 2458"/>
                    <a:gd name="T14" fmla="*/ 887 w 2731"/>
                    <a:gd name="T15" fmla="*/ 2321 h 2458"/>
                    <a:gd name="T16" fmla="*/ 819 w 2731"/>
                    <a:gd name="T17" fmla="*/ 2389 h 2458"/>
                    <a:gd name="T18" fmla="*/ 887 w 2731"/>
                    <a:gd name="T19" fmla="*/ 2458 h 2458"/>
                    <a:gd name="T20" fmla="*/ 1843 w 2731"/>
                    <a:gd name="T21" fmla="*/ 2458 h 2458"/>
                    <a:gd name="T22" fmla="*/ 1911 w 2731"/>
                    <a:gd name="T23" fmla="*/ 2389 h 2458"/>
                    <a:gd name="T24" fmla="*/ 1843 w 2731"/>
                    <a:gd name="T25" fmla="*/ 2321 h 2458"/>
                    <a:gd name="T26" fmla="*/ 1434 w 2731"/>
                    <a:gd name="T27" fmla="*/ 2321 h 2458"/>
                    <a:gd name="T28" fmla="*/ 1434 w 2731"/>
                    <a:gd name="T29" fmla="*/ 1980 h 2458"/>
                    <a:gd name="T30" fmla="*/ 2564 w 2731"/>
                    <a:gd name="T31" fmla="*/ 1980 h 2458"/>
                    <a:gd name="T32" fmla="*/ 2731 w 2731"/>
                    <a:gd name="T33" fmla="*/ 1792 h 2458"/>
                    <a:gd name="T34" fmla="*/ 2731 w 2731"/>
                    <a:gd name="T35" fmla="*/ 188 h 2458"/>
                    <a:gd name="T36" fmla="*/ 2564 w 2731"/>
                    <a:gd name="T37" fmla="*/ 0 h 2458"/>
                    <a:gd name="T38" fmla="*/ 2594 w 2731"/>
                    <a:gd name="T39" fmla="*/ 1792 h 2458"/>
                    <a:gd name="T40" fmla="*/ 2564 w 2731"/>
                    <a:gd name="T41" fmla="*/ 1843 h 2458"/>
                    <a:gd name="T42" fmla="*/ 167 w 2731"/>
                    <a:gd name="T43" fmla="*/ 1843 h 2458"/>
                    <a:gd name="T44" fmla="*/ 137 w 2731"/>
                    <a:gd name="T45" fmla="*/ 1792 h 2458"/>
                    <a:gd name="T46" fmla="*/ 137 w 2731"/>
                    <a:gd name="T47" fmla="*/ 188 h 2458"/>
                    <a:gd name="T48" fmla="*/ 167 w 2731"/>
                    <a:gd name="T49" fmla="*/ 137 h 2458"/>
                    <a:gd name="T50" fmla="*/ 2564 w 2731"/>
                    <a:gd name="T51" fmla="*/ 137 h 2458"/>
                    <a:gd name="T52" fmla="*/ 2594 w 2731"/>
                    <a:gd name="T53" fmla="*/ 188 h 2458"/>
                    <a:gd name="T54" fmla="*/ 2594 w 2731"/>
                    <a:gd name="T55" fmla="*/ 1792 h 2458"/>
                    <a:gd name="T56" fmla="*/ 2594 w 2731"/>
                    <a:gd name="T57" fmla="*/ 1792 h 2458"/>
                    <a:gd name="T58" fmla="*/ 2594 w 2731"/>
                    <a:gd name="T59" fmla="*/ 179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1" h="2458">
                      <a:moveTo>
                        <a:pt x="2564" y="0"/>
                      </a:moveTo>
                      <a:cubicBezTo>
                        <a:pt x="167" y="0"/>
                        <a:pt x="167" y="0"/>
                        <a:pt x="167" y="0"/>
                      </a:cubicBezTo>
                      <a:cubicBezTo>
                        <a:pt x="75" y="0"/>
                        <a:pt x="0" y="84"/>
                        <a:pt x="0" y="188"/>
                      </a:cubicBezTo>
                      <a:cubicBezTo>
                        <a:pt x="0" y="1792"/>
                        <a:pt x="0" y="1792"/>
                        <a:pt x="0" y="1792"/>
                      </a:cubicBezTo>
                      <a:cubicBezTo>
                        <a:pt x="0" y="1896"/>
                        <a:pt x="75" y="1980"/>
                        <a:pt x="167" y="1980"/>
                      </a:cubicBezTo>
                      <a:cubicBezTo>
                        <a:pt x="1297" y="1980"/>
                        <a:pt x="1297" y="1980"/>
                        <a:pt x="1297" y="1980"/>
                      </a:cubicBezTo>
                      <a:cubicBezTo>
                        <a:pt x="1297" y="2321"/>
                        <a:pt x="1297" y="2321"/>
                        <a:pt x="1297" y="2321"/>
                      </a:cubicBezTo>
                      <a:cubicBezTo>
                        <a:pt x="887" y="2321"/>
                        <a:pt x="887" y="2321"/>
                        <a:pt x="887" y="2321"/>
                      </a:cubicBezTo>
                      <a:cubicBezTo>
                        <a:pt x="850" y="2321"/>
                        <a:pt x="819" y="2352"/>
                        <a:pt x="819" y="2389"/>
                      </a:cubicBezTo>
                      <a:cubicBezTo>
                        <a:pt x="819" y="2427"/>
                        <a:pt x="850" y="2458"/>
                        <a:pt x="887" y="2458"/>
                      </a:cubicBezTo>
                      <a:cubicBezTo>
                        <a:pt x="1843" y="2458"/>
                        <a:pt x="1843" y="2458"/>
                        <a:pt x="1843" y="2458"/>
                      </a:cubicBezTo>
                      <a:cubicBezTo>
                        <a:pt x="1881" y="2458"/>
                        <a:pt x="1911" y="2427"/>
                        <a:pt x="1911" y="2389"/>
                      </a:cubicBezTo>
                      <a:cubicBezTo>
                        <a:pt x="1911" y="2352"/>
                        <a:pt x="1881" y="2321"/>
                        <a:pt x="1843" y="2321"/>
                      </a:cubicBezTo>
                      <a:cubicBezTo>
                        <a:pt x="1434" y="2321"/>
                        <a:pt x="1434" y="2321"/>
                        <a:pt x="1434" y="2321"/>
                      </a:cubicBezTo>
                      <a:cubicBezTo>
                        <a:pt x="1434" y="1980"/>
                        <a:pt x="1434" y="1980"/>
                        <a:pt x="1434" y="1980"/>
                      </a:cubicBezTo>
                      <a:cubicBezTo>
                        <a:pt x="2564" y="1980"/>
                        <a:pt x="2564" y="1980"/>
                        <a:pt x="2564" y="1980"/>
                      </a:cubicBezTo>
                      <a:cubicBezTo>
                        <a:pt x="2656" y="1980"/>
                        <a:pt x="2731" y="1896"/>
                        <a:pt x="2731" y="1792"/>
                      </a:cubicBezTo>
                      <a:cubicBezTo>
                        <a:pt x="2731" y="188"/>
                        <a:pt x="2731" y="188"/>
                        <a:pt x="2731" y="188"/>
                      </a:cubicBezTo>
                      <a:cubicBezTo>
                        <a:pt x="2731" y="84"/>
                        <a:pt x="2656" y="0"/>
                        <a:pt x="2564" y="0"/>
                      </a:cubicBezTo>
                      <a:close/>
                      <a:moveTo>
                        <a:pt x="2594" y="1792"/>
                      </a:moveTo>
                      <a:cubicBezTo>
                        <a:pt x="2594" y="1823"/>
                        <a:pt x="2576" y="1843"/>
                        <a:pt x="2564" y="1843"/>
                      </a:cubicBezTo>
                      <a:cubicBezTo>
                        <a:pt x="167" y="1843"/>
                        <a:pt x="167" y="1843"/>
                        <a:pt x="167" y="1843"/>
                      </a:cubicBezTo>
                      <a:cubicBezTo>
                        <a:pt x="154" y="1843"/>
                        <a:pt x="137" y="1823"/>
                        <a:pt x="137" y="1792"/>
                      </a:cubicBezTo>
                      <a:cubicBezTo>
                        <a:pt x="137" y="188"/>
                        <a:pt x="137" y="188"/>
                        <a:pt x="137" y="188"/>
                      </a:cubicBezTo>
                      <a:cubicBezTo>
                        <a:pt x="137" y="156"/>
                        <a:pt x="154" y="137"/>
                        <a:pt x="167" y="137"/>
                      </a:cubicBezTo>
                      <a:cubicBezTo>
                        <a:pt x="2564" y="137"/>
                        <a:pt x="2564" y="137"/>
                        <a:pt x="2564" y="137"/>
                      </a:cubicBezTo>
                      <a:cubicBezTo>
                        <a:pt x="2576" y="137"/>
                        <a:pt x="2594" y="156"/>
                        <a:pt x="2594" y="188"/>
                      </a:cubicBezTo>
                      <a:lnTo>
                        <a:pt x="2594" y="1792"/>
                      </a:lnTo>
                      <a:close/>
                      <a:moveTo>
                        <a:pt x="2594" y="1792"/>
                      </a:moveTo>
                      <a:cubicBezTo>
                        <a:pt x="2594" y="1792"/>
                        <a:pt x="2594" y="1792"/>
                        <a:pt x="2594" y="17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grpSp>
          <p:sp>
            <p:nvSpPr>
              <p:cNvPr id="20" name="椭圆 19"/>
              <p:cNvSpPr/>
              <p:nvPr/>
            </p:nvSpPr>
            <p:spPr>
              <a:xfrm>
                <a:off x="2629887" y="2517716"/>
                <a:ext cx="703864" cy="70386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grpSp>
        <p:nvGrpSpPr>
          <p:cNvPr id="45" name="组合 44"/>
          <p:cNvGrpSpPr/>
          <p:nvPr/>
        </p:nvGrpSpPr>
        <p:grpSpPr>
          <a:xfrm>
            <a:off x="5943599" y="4173373"/>
            <a:ext cx="242796" cy="242796"/>
            <a:chOff x="5902644" y="1675598"/>
            <a:chExt cx="242796" cy="242796"/>
          </a:xfrm>
        </p:grpSpPr>
        <p:sp>
          <p:nvSpPr>
            <p:cNvPr id="46" name="椭圆 45"/>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7" name="椭圆 46"/>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49" name="组合 48"/>
          <p:cNvGrpSpPr/>
          <p:nvPr/>
        </p:nvGrpSpPr>
        <p:grpSpPr>
          <a:xfrm>
            <a:off x="5974602" y="1880901"/>
            <a:ext cx="242796" cy="242796"/>
            <a:chOff x="6257078" y="1224544"/>
            <a:chExt cx="242796" cy="242796"/>
          </a:xfrm>
        </p:grpSpPr>
        <p:sp>
          <p:nvSpPr>
            <p:cNvPr id="53" name="椭圆 52"/>
            <p:cNvSpPr/>
            <p:nvPr/>
          </p:nvSpPr>
          <p:spPr>
            <a:xfrm>
              <a:off x="6257078" y="1224544"/>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4" name="椭圆 53"/>
            <p:cNvSpPr/>
            <p:nvPr/>
          </p:nvSpPr>
          <p:spPr>
            <a:xfrm>
              <a:off x="6306517" y="1273984"/>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cxnSp>
        <p:nvCxnSpPr>
          <p:cNvPr id="56" name="直接连接符 55"/>
          <p:cNvCxnSpPr/>
          <p:nvPr/>
        </p:nvCxnSpPr>
        <p:spPr>
          <a:xfrm>
            <a:off x="8082572" y="3662588"/>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62" name="science-lab_79647"/>
          <p:cNvSpPr>
            <a:spLocks noChangeAspect="1"/>
          </p:cNvSpPr>
          <p:nvPr/>
        </p:nvSpPr>
        <p:spPr bwMode="auto">
          <a:xfrm>
            <a:off x="8267136" y="3612767"/>
            <a:ext cx="242801" cy="28800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dirty="0"/>
          </a:p>
        </p:txBody>
      </p:sp>
      <p:sp>
        <p:nvSpPr>
          <p:cNvPr id="8" name="TextBox 7"/>
          <p:cNvSpPr txBox="1"/>
          <p:nvPr/>
        </p:nvSpPr>
        <p:spPr>
          <a:xfrm>
            <a:off x="6971881" y="3979287"/>
            <a:ext cx="2832542" cy="1418590"/>
          </a:xfrm>
          <a:prstGeom prst="rect">
            <a:avLst/>
          </a:prstGeom>
          <a:noFill/>
        </p:spPr>
        <p:txBody>
          <a:bodyPr wrap="square" rtlCol="0">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金融银行实体经济已向轻型网点转化,,如何运用拥有的资源以及技术人才开发出符合大众要求且让大家的生活变得更加便利的手机金融银行软件,这个问题已经成为了当下决策者经理们应该解决的问题重中之重,也是应有的题中之义</a:t>
            </a:r>
            <a:endParaRPr lang="zh-CN" altLang="en-US" sz="1200" dirty="0">
              <a:solidFill>
                <a:schemeClr val="bg2">
                  <a:lumMod val="50000"/>
                </a:schemeClr>
              </a:solidFill>
              <a:ea typeface="微软雅黑 Light" panose="020B0502040204020203" pitchFamily="34" charset="-122"/>
            </a:endParaRPr>
          </a:p>
        </p:txBody>
      </p:sp>
      <p:cxnSp>
        <p:nvCxnSpPr>
          <p:cNvPr id="60"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5"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6" name="science-symbol_77514"/>
          <p:cNvSpPr>
            <a:spLocks noChangeAspect="1"/>
          </p:cNvSpPr>
          <p:nvPr/>
        </p:nvSpPr>
        <p:spPr bwMode="auto">
          <a:xfrm>
            <a:off x="8256155" y="1438092"/>
            <a:ext cx="241200" cy="200758"/>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dirty="0"/>
          </a:p>
        </p:txBody>
      </p:sp>
      <p:cxnSp>
        <p:nvCxnSpPr>
          <p:cNvPr id="67" name="直接连接符 55"/>
          <p:cNvCxnSpPr/>
          <p:nvPr/>
        </p:nvCxnSpPr>
        <p:spPr>
          <a:xfrm>
            <a:off x="8035698" y="1445853"/>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2"/>
          <p:cNvSpPr txBox="1"/>
          <p:nvPr/>
        </p:nvSpPr>
        <p:spPr>
          <a:xfrm>
            <a:off x="1042199" y="297996"/>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课题来源及意义</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任意多边形: 形状 19"/>
          <p:cNvSpPr/>
          <p:nvPr/>
        </p:nvSpPr>
        <p:spPr>
          <a:xfrm flipH="1">
            <a:off x="6970963" y="35226"/>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70C0">
                  <a:alpha val="2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任意多边形: 形状 19"/>
          <p:cNvSpPr/>
          <p:nvPr/>
        </p:nvSpPr>
        <p:spPr>
          <a:xfrm>
            <a:off x="9979" y="18897"/>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70C0">
                  <a:alpha val="2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81694" y="3455356"/>
            <a:ext cx="3152487" cy="2030095"/>
          </a:xfrm>
          <a:prstGeom prst="rect">
            <a:avLst/>
          </a:prstGeom>
        </p:spPr>
        <p:txBody>
          <a:bodyPr wrap="square">
            <a:spAutoFit/>
          </a:bodyPr>
          <a:lstStyle/>
          <a:p>
            <a:pPr algn="l">
              <a:lnSpc>
                <a:spcPct val="150000"/>
              </a:lnSpc>
            </a:pPr>
            <a:r>
              <a:rPr lang="zh-CN" altLang="en-US" sz="1400" dirty="0">
                <a:solidFill>
                  <a:schemeClr val="bg2">
                    <a:lumMod val="50000"/>
                  </a:schemeClr>
                </a:solidFill>
                <a:ea typeface="微软雅黑 Light" panose="020B0502040204020203" pitchFamily="34" charset="-122"/>
                <a:sym typeface="+mn-ea"/>
              </a:rPr>
              <a:t>用手机APP替代银行卡的目标</a:t>
            </a:r>
            <a:endParaRPr lang="zh-CN" altLang="en-US" sz="1400" dirty="0">
              <a:solidFill>
                <a:schemeClr val="bg2">
                  <a:lumMod val="50000"/>
                </a:schemeClr>
              </a:solidFill>
              <a:ea typeface="微软雅黑 Light" panose="020B0502040204020203" pitchFamily="34" charset="-122"/>
            </a:endParaRPr>
          </a:p>
          <a:p>
            <a:pPr algn="l">
              <a:lnSpc>
                <a:spcPct val="150000"/>
              </a:lnSpc>
            </a:pPr>
            <a:r>
              <a:rPr lang="zh-CN" altLang="en-US" sz="1400" dirty="0">
                <a:solidFill>
                  <a:schemeClr val="bg2">
                    <a:lumMod val="50000"/>
                  </a:schemeClr>
                </a:solidFill>
                <a:ea typeface="微软雅黑 Light" panose="020B0502040204020203" pitchFamily="34" charset="-122"/>
                <a:sym typeface="+mn-ea"/>
              </a:rPr>
              <a:t>全面无卡化的银行</a:t>
            </a:r>
            <a:endParaRPr lang="zh-CN" altLang="en-US" sz="1400" dirty="0">
              <a:solidFill>
                <a:schemeClr val="bg2">
                  <a:lumMod val="50000"/>
                </a:schemeClr>
              </a:solidFill>
              <a:ea typeface="微软雅黑 Light" panose="020B0502040204020203" pitchFamily="34" charset="-122"/>
            </a:endParaRPr>
          </a:p>
          <a:p>
            <a:pPr algn="l">
              <a:lnSpc>
                <a:spcPct val="150000"/>
              </a:lnSpc>
            </a:pPr>
            <a:r>
              <a:rPr lang="zh-CN" altLang="en-US" sz="1400" dirty="0">
                <a:solidFill>
                  <a:schemeClr val="bg2">
                    <a:lumMod val="50000"/>
                  </a:schemeClr>
                </a:solidFill>
                <a:ea typeface="微软雅黑 Light" panose="020B0502040204020203" pitchFamily="34" charset="-122"/>
                <a:sym typeface="+mn-ea"/>
              </a:rPr>
              <a:t>国内直销银行已多达114家,其中城商行直销银行70家,占比61.4%;农商行直销银行26家,占比22.8%;股份制银行直销银行7家,占比6.1%</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sym typeface="+mn-ea"/>
            </a:endParaRPr>
          </a:p>
        </p:txBody>
      </p:sp>
      <p:sp>
        <p:nvSpPr>
          <p:cNvPr id="6" name="矩形 5"/>
          <p:cNvSpPr/>
          <p:nvPr/>
        </p:nvSpPr>
        <p:spPr>
          <a:xfrm>
            <a:off x="8036947" y="3464226"/>
            <a:ext cx="3152487" cy="2030095"/>
          </a:xfrm>
          <a:prstGeom prst="rect">
            <a:avLst/>
          </a:prstGeom>
        </p:spPr>
        <p:txBody>
          <a:bodyPr wrap="square">
            <a:spAutoFit/>
          </a:bodyPr>
          <a:lstStyle/>
          <a:p>
            <a:pPr>
              <a:lnSpc>
                <a:spcPct val="150000"/>
              </a:lnSpc>
            </a:pPr>
            <a:r>
              <a:rPr lang="zh-CN" altLang="en-US" sz="1400" dirty="0">
                <a:solidFill>
                  <a:schemeClr val="bg2">
                    <a:lumMod val="50000"/>
                  </a:schemeClr>
                </a:solidFill>
                <a:ea typeface="微软雅黑 Light" panose="020B0502040204020203" pitchFamily="34" charset="-122"/>
              </a:rPr>
              <a:t>美国：持有国民银行与州立银行的机构在产品类型上与传统银行无太大区别,而存款机构则更加偏向于吸收存款,这点在嘉信证券旗下Charles Schwab Bank上尤为明显,其存款规模可达1696亿,而贷款规模仅164亿</a:t>
            </a:r>
            <a:endParaRPr lang="zh-CN" altLang="en-US" sz="1400" dirty="0">
              <a:solidFill>
                <a:schemeClr val="bg2">
                  <a:lumMod val="50000"/>
                </a:schemeClr>
              </a:solidFill>
              <a:ea typeface="微软雅黑 Light" panose="020B0502040204020203" pitchFamily="34" charset="-122"/>
            </a:endParaRPr>
          </a:p>
        </p:txBody>
      </p:sp>
      <p:sp>
        <p:nvSpPr>
          <p:cNvPr id="7" name="文本框 6"/>
          <p:cNvSpPr txBox="1"/>
          <p:nvPr/>
        </p:nvSpPr>
        <p:spPr>
          <a:xfrm>
            <a:off x="1081694" y="310251"/>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国内外发展现状</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072631" y="2699883"/>
            <a:ext cx="2646878" cy="683264"/>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国内发展现状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8472491" y="2697766"/>
            <a:ext cx="2646878" cy="683264"/>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国外发展现状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notepad_117869"/>
          <p:cNvSpPr>
            <a:spLocks noChangeAspect="1"/>
          </p:cNvSpPr>
          <p:nvPr/>
        </p:nvSpPr>
        <p:spPr bwMode="auto">
          <a:xfrm>
            <a:off x="1163638" y="1623603"/>
            <a:ext cx="864944" cy="863600"/>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
        <p:nvSpPr>
          <p:cNvPr id="23" name="evidence_144812"/>
          <p:cNvSpPr>
            <a:spLocks noChangeAspect="1"/>
          </p:cNvSpPr>
          <p:nvPr/>
        </p:nvSpPr>
        <p:spPr bwMode="auto">
          <a:xfrm>
            <a:off x="10311468" y="1636765"/>
            <a:ext cx="707563" cy="850438"/>
          </a:xfrm>
          <a:custGeom>
            <a:avLst/>
            <a:gdLst>
              <a:gd name="connsiteX0" fmla="*/ 112199 w 504966"/>
              <a:gd name="connsiteY0" fmla="*/ 392202 h 606933"/>
              <a:gd name="connsiteX1" fmla="*/ 392767 w 504966"/>
              <a:gd name="connsiteY1" fmla="*/ 392202 h 606933"/>
              <a:gd name="connsiteX2" fmla="*/ 392767 w 504966"/>
              <a:gd name="connsiteY2" fmla="*/ 448231 h 606933"/>
              <a:gd name="connsiteX3" fmla="*/ 112199 w 504966"/>
              <a:gd name="connsiteY3" fmla="*/ 448231 h 606933"/>
              <a:gd name="connsiteX4" fmla="*/ 112199 w 504966"/>
              <a:gd name="connsiteY4" fmla="*/ 280145 h 606933"/>
              <a:gd name="connsiteX5" fmla="*/ 392767 w 504966"/>
              <a:gd name="connsiteY5" fmla="*/ 280145 h 606933"/>
              <a:gd name="connsiteX6" fmla="*/ 392767 w 504966"/>
              <a:gd name="connsiteY6" fmla="*/ 336174 h 606933"/>
              <a:gd name="connsiteX7" fmla="*/ 112199 w 504966"/>
              <a:gd name="connsiteY7" fmla="*/ 336174 h 606933"/>
              <a:gd name="connsiteX8" fmla="*/ 56107 w 504966"/>
              <a:gd name="connsiteY8" fmla="*/ 158702 h 606933"/>
              <a:gd name="connsiteX9" fmla="*/ 56107 w 504966"/>
              <a:gd name="connsiteY9" fmla="*/ 550904 h 606933"/>
              <a:gd name="connsiteX10" fmla="*/ 448859 w 504966"/>
              <a:gd name="connsiteY10" fmla="*/ 550904 h 606933"/>
              <a:gd name="connsiteX11" fmla="*/ 448859 w 504966"/>
              <a:gd name="connsiteY11" fmla="*/ 158702 h 606933"/>
              <a:gd name="connsiteX12" fmla="*/ 336644 w 504966"/>
              <a:gd name="connsiteY12" fmla="*/ 158702 h 606933"/>
              <a:gd name="connsiteX13" fmla="*/ 336644 w 504966"/>
              <a:gd name="connsiteY13" fmla="*/ 168087 h 606933"/>
              <a:gd name="connsiteX14" fmla="*/ 280537 w 504966"/>
              <a:gd name="connsiteY14" fmla="*/ 224116 h 606933"/>
              <a:gd name="connsiteX15" fmla="*/ 224430 w 504966"/>
              <a:gd name="connsiteY15" fmla="*/ 224116 h 606933"/>
              <a:gd name="connsiteX16" fmla="*/ 168322 w 504966"/>
              <a:gd name="connsiteY16" fmla="*/ 168087 h 606933"/>
              <a:gd name="connsiteX17" fmla="*/ 168322 w 504966"/>
              <a:gd name="connsiteY17" fmla="*/ 158702 h 606933"/>
              <a:gd name="connsiteX18" fmla="*/ 224430 w 504966"/>
              <a:gd name="connsiteY18" fmla="*/ 56029 h 606933"/>
              <a:gd name="connsiteX19" fmla="*/ 224430 w 504966"/>
              <a:gd name="connsiteY19" fmla="*/ 168087 h 606933"/>
              <a:gd name="connsiteX20" fmla="*/ 280537 w 504966"/>
              <a:gd name="connsiteY20" fmla="*/ 168087 h 606933"/>
              <a:gd name="connsiteX21" fmla="*/ 280537 w 504966"/>
              <a:gd name="connsiteY21" fmla="*/ 56029 h 606933"/>
              <a:gd name="connsiteX22" fmla="*/ 224430 w 504966"/>
              <a:gd name="connsiteY22" fmla="*/ 0 h 606933"/>
              <a:gd name="connsiteX23" fmla="*/ 280537 w 504966"/>
              <a:gd name="connsiteY23" fmla="*/ 0 h 606933"/>
              <a:gd name="connsiteX24" fmla="*/ 336644 w 504966"/>
              <a:gd name="connsiteY24" fmla="*/ 56029 h 606933"/>
              <a:gd name="connsiteX25" fmla="*/ 336644 w 504966"/>
              <a:gd name="connsiteY25" fmla="*/ 102673 h 606933"/>
              <a:gd name="connsiteX26" fmla="*/ 458117 w 504966"/>
              <a:gd name="connsiteY26" fmla="*/ 102673 h 606933"/>
              <a:gd name="connsiteX27" fmla="*/ 504966 w 504966"/>
              <a:gd name="connsiteY27" fmla="*/ 149457 h 606933"/>
              <a:gd name="connsiteX28" fmla="*/ 504966 w 504966"/>
              <a:gd name="connsiteY28" fmla="*/ 560289 h 606933"/>
              <a:gd name="connsiteX29" fmla="*/ 458117 w 504966"/>
              <a:gd name="connsiteY29" fmla="*/ 606933 h 606933"/>
              <a:gd name="connsiteX30" fmla="*/ 46709 w 504966"/>
              <a:gd name="connsiteY30" fmla="*/ 606933 h 606933"/>
              <a:gd name="connsiteX31" fmla="*/ 0 w 504966"/>
              <a:gd name="connsiteY31" fmla="*/ 560289 h 606933"/>
              <a:gd name="connsiteX32" fmla="*/ 0 w 504966"/>
              <a:gd name="connsiteY32" fmla="*/ 149457 h 606933"/>
              <a:gd name="connsiteX33" fmla="*/ 46709 w 504966"/>
              <a:gd name="connsiteY33" fmla="*/ 102673 h 606933"/>
              <a:gd name="connsiteX34" fmla="*/ 168322 w 504966"/>
              <a:gd name="connsiteY34" fmla="*/ 102673 h 606933"/>
              <a:gd name="connsiteX35" fmla="*/ 168322 w 504966"/>
              <a:gd name="connsiteY35" fmla="*/ 56029 h 606933"/>
              <a:gd name="connsiteX36" fmla="*/ 224430 w 504966"/>
              <a:gd name="connsiteY3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4966" h="606933">
                <a:moveTo>
                  <a:pt x="112199" y="392202"/>
                </a:moveTo>
                <a:lnTo>
                  <a:pt x="392767" y="392202"/>
                </a:lnTo>
                <a:lnTo>
                  <a:pt x="392767" y="448231"/>
                </a:lnTo>
                <a:lnTo>
                  <a:pt x="112199" y="448231"/>
                </a:lnTo>
                <a:close/>
                <a:moveTo>
                  <a:pt x="112199" y="280145"/>
                </a:moveTo>
                <a:lnTo>
                  <a:pt x="392767" y="280145"/>
                </a:lnTo>
                <a:lnTo>
                  <a:pt x="392767" y="336174"/>
                </a:lnTo>
                <a:lnTo>
                  <a:pt x="112199" y="336174"/>
                </a:lnTo>
                <a:close/>
                <a:moveTo>
                  <a:pt x="56107" y="158702"/>
                </a:moveTo>
                <a:lnTo>
                  <a:pt x="56107" y="550904"/>
                </a:lnTo>
                <a:lnTo>
                  <a:pt x="448859" y="550904"/>
                </a:lnTo>
                <a:lnTo>
                  <a:pt x="448859" y="158702"/>
                </a:lnTo>
                <a:lnTo>
                  <a:pt x="336644" y="158702"/>
                </a:lnTo>
                <a:lnTo>
                  <a:pt x="336644" y="168087"/>
                </a:lnTo>
                <a:cubicBezTo>
                  <a:pt x="336644" y="199043"/>
                  <a:pt x="311536" y="224116"/>
                  <a:pt x="280537" y="224116"/>
                </a:cubicBezTo>
                <a:lnTo>
                  <a:pt x="224430" y="224116"/>
                </a:lnTo>
                <a:cubicBezTo>
                  <a:pt x="193430" y="224116"/>
                  <a:pt x="168322" y="199043"/>
                  <a:pt x="168322" y="168087"/>
                </a:cubicBezTo>
                <a:lnTo>
                  <a:pt x="168322" y="158702"/>
                </a:lnTo>
                <a:close/>
                <a:moveTo>
                  <a:pt x="224430" y="56029"/>
                </a:moveTo>
                <a:lnTo>
                  <a:pt x="224430" y="168087"/>
                </a:lnTo>
                <a:lnTo>
                  <a:pt x="280537" y="168087"/>
                </a:lnTo>
                <a:lnTo>
                  <a:pt x="280537" y="56029"/>
                </a:lnTo>
                <a:close/>
                <a:moveTo>
                  <a:pt x="224430" y="0"/>
                </a:moveTo>
                <a:lnTo>
                  <a:pt x="280537" y="0"/>
                </a:lnTo>
                <a:cubicBezTo>
                  <a:pt x="311536" y="0"/>
                  <a:pt x="336644" y="25073"/>
                  <a:pt x="336644" y="56029"/>
                </a:cubicBezTo>
                <a:lnTo>
                  <a:pt x="336644" y="102673"/>
                </a:lnTo>
                <a:lnTo>
                  <a:pt x="458117" y="102673"/>
                </a:lnTo>
                <a:cubicBezTo>
                  <a:pt x="483926" y="102673"/>
                  <a:pt x="504966" y="123684"/>
                  <a:pt x="504966" y="149457"/>
                </a:cubicBezTo>
                <a:lnTo>
                  <a:pt x="504966" y="560289"/>
                </a:lnTo>
                <a:cubicBezTo>
                  <a:pt x="504966" y="586062"/>
                  <a:pt x="483926" y="606933"/>
                  <a:pt x="458117" y="606933"/>
                </a:cubicBez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30" y="0"/>
                </a:cubicBezTo>
                <a:close/>
              </a:path>
            </a:pathLst>
          </a:custGeom>
          <a:gradFill>
            <a:gsLst>
              <a:gs pos="98000">
                <a:srgbClr val="00B0F0"/>
              </a:gs>
              <a:gs pos="0">
                <a:srgbClr val="008AD3"/>
              </a:gs>
            </a:gsLst>
            <a:lin ang="2700000" scaled="1"/>
          </a:gradFill>
          <a:ln>
            <a:noFill/>
          </a:ln>
        </p:spPr>
        <p:txBody>
          <a:bodyPr/>
          <a:lstStyle/>
          <a:p>
            <a:pPr>
              <a:lnSpc>
                <a:spcPct val="120000"/>
              </a:lnSpc>
            </a:pP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2914"/>
    </mc:Choice>
    <mc:Fallback>
      <p:transition spd="slow" advTm="129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1" name="矩形: 圆角 10"/>
          <p:cNvSpPr/>
          <p:nvPr/>
        </p:nvSpPr>
        <p:spPr>
          <a:xfrm>
            <a:off x="894548" y="2078432"/>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6484774" y="2078432"/>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839788" y="4022149"/>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圆角 18"/>
          <p:cNvSpPr/>
          <p:nvPr/>
        </p:nvSpPr>
        <p:spPr>
          <a:xfrm>
            <a:off x="6484775" y="4022149"/>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1121202" y="2587662"/>
            <a:ext cx="4304607" cy="27559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本系统开发语言是Java，开发工具是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，数据库是MySQL。</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01943" y="2201764"/>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技术可行性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矩形 21"/>
          <p:cNvSpPr/>
          <p:nvPr/>
        </p:nvSpPr>
        <p:spPr>
          <a:xfrm>
            <a:off x="1073151" y="4509951"/>
            <a:ext cx="4304607" cy="975995"/>
          </a:xfrm>
          <a:prstGeom prst="rect">
            <a:avLst/>
          </a:prstGeom>
        </p:spPr>
        <p:txBody>
          <a:bodyPr wrap="square">
            <a:spAutoFit/>
          </a:bodyPr>
          <a:lstStyle/>
          <a:p>
            <a:pPr algn="just">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本系统的开发环境</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，开发的框架是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SpringBoot</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MySQL</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等都是开源软件节省了很大的经济成本。其次本系统对服务器的硬件条件不是很高，也节省了很大的成本，一般配置的电脑都可以运行此系统。 </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85258" y="4178271"/>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经济可行性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4" name="矩形 23"/>
          <p:cNvSpPr/>
          <p:nvPr/>
        </p:nvSpPr>
        <p:spPr>
          <a:xfrm>
            <a:off x="6829941" y="2605361"/>
            <a:ext cx="4304607" cy="64516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利用开发全家桶</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SpringBoot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框架，实行前后端分离的策略，简化了开发，专注在业务的开发，保证使用的简单和开发的安全性。</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7008379" y="2171236"/>
            <a:ext cx="1210588" cy="362343"/>
          </a:xfrm>
          <a:prstGeom prst="rect">
            <a:avLst/>
          </a:prstGeom>
        </p:spPr>
        <p:txBody>
          <a:bodyPr wrap="none">
            <a:spAutoFit/>
          </a:bodyPr>
          <a:lstStyle/>
          <a:p>
            <a:pPr>
              <a:lnSpc>
                <a:spcPct val="120000"/>
              </a:lnSpc>
            </a:pPr>
            <a:r>
              <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rPr>
              <a:t>操作可行性</a:t>
            </a:r>
            <a:endPar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p:cNvSpPr/>
          <p:nvPr/>
        </p:nvSpPr>
        <p:spPr>
          <a:xfrm>
            <a:off x="6814242" y="4547018"/>
            <a:ext cx="4304607" cy="975995"/>
          </a:xfrm>
          <a:prstGeom prst="rect">
            <a:avLst/>
          </a:prstGeom>
        </p:spPr>
        <p:txBody>
          <a:bodyPr wrap="square">
            <a:spAutoFit/>
          </a:bodyPr>
          <a:lstStyle/>
          <a:p>
            <a:pPr algn="just">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手机银行客户端系统的设计与实现，会给一定的社会群体带来很大便利，保证居民的交易的安全性，现金的转账提现所有的口扣款都正确且实时性能够在接受的范围内，并且本系统在开发过程中使用的开源软件都符合开源许可证要求。</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7026349" y="4178271"/>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社会可行性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圆角 27"/>
          <p:cNvSpPr/>
          <p:nvPr/>
        </p:nvSpPr>
        <p:spPr>
          <a:xfrm>
            <a:off x="1198676" y="2291407"/>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6869430" y="2261647"/>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1183546" y="428786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6917837" y="428786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6" name="Freeform 102"/>
          <p:cNvSpPr>
            <a:spLocks noChangeArrowheads="1"/>
          </p:cNvSpPr>
          <p:nvPr/>
        </p:nvSpPr>
        <p:spPr bwMode="auto">
          <a:xfrm>
            <a:off x="6696864" y="3647902"/>
            <a:ext cx="528638" cy="47148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195" eaLnBrk="1" fontAlgn="auto" hangingPunct="1">
              <a:spcBef>
                <a:spcPts val="0"/>
              </a:spcBef>
              <a:spcAft>
                <a:spcPts val="0"/>
              </a:spcAft>
              <a:defRPr/>
            </a:pPr>
            <a:endParaRPr lang="en-US" sz="2150" dirty="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文本框 6"/>
          <p:cNvSpPr txBox="1"/>
          <p:nvPr/>
        </p:nvSpPr>
        <p:spPr>
          <a:xfrm>
            <a:off x="1081694" y="310251"/>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系统可行性分析</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2"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4"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5" name="矩形 5"/>
          <p:cNvSpPr/>
          <p:nvPr/>
        </p:nvSpPr>
        <p:spPr>
          <a:xfrm>
            <a:off x="877043" y="1376394"/>
            <a:ext cx="7665708" cy="295145"/>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系统可行性分析是一个系统开发之前的必要流程，是程序落地的第一步。</a:t>
            </a:r>
            <a:endParaRPr lang="en-US"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系统设计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49250"/>
          </a:xfrm>
          <a:prstGeom prst="rect">
            <a:avLst/>
          </a:prstGeom>
        </p:spPr>
        <p:txBody>
          <a:bodyPr wrap="square">
            <a:spAutoFit/>
          </a:bodyPr>
          <a:lstStyle/>
          <a:p>
            <a:pPr algn="ctr">
              <a:lnSpc>
                <a:spcPct val="120000"/>
              </a:lnSpc>
            </a:pPr>
            <a:r>
              <a:rPr lang="en-US" altLang="en-GB"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system design</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02</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80" y="0"/>
            <a:ext cx="12191994" cy="6858000"/>
          </a:xfrm>
          <a:prstGeom prst="rect">
            <a:avLst/>
          </a:prstGeom>
          <a:solidFill>
            <a:schemeClr val="accent1">
              <a:alpha val="0"/>
            </a:schemeClr>
          </a:solidFill>
        </p:spPr>
      </p:pic>
      <p:pic>
        <p:nvPicPr>
          <p:cNvPr id="35" name="图片 17"/>
          <p:cNvPicPr>
            <a:picLocks noChangeAspect="1"/>
          </p:cNvPicPr>
          <p:nvPr/>
        </p:nvPicPr>
        <p:blipFill>
          <a:blip r:embed="rId3"/>
          <a:stretch>
            <a:fillRect/>
          </a:stretch>
        </p:blipFill>
        <p:spPr>
          <a:xfrm>
            <a:off x="1081405" y="1268730"/>
            <a:ext cx="9592310" cy="5093970"/>
          </a:xfrm>
          <a:prstGeom prst="rect">
            <a:avLst/>
          </a:prstGeom>
          <a:noFill/>
          <a:ln>
            <a:noFill/>
          </a:ln>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723549"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功能模块图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39617" y="845673"/>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13"/>
          <p:cNvPicPr/>
          <p:nvPr/>
        </p:nvPicPr>
        <p:blipFill>
          <a:blip r:embed="rId3"/>
          <a:stretch>
            <a:fillRect/>
          </a:stretch>
        </p:blipFill>
        <p:spPr>
          <a:xfrm>
            <a:off x="2490470" y="974090"/>
            <a:ext cx="7889240" cy="52235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tags/tag1.xml><?xml version="1.0" encoding="utf-8"?>
<p:tagLst xmlns:p="http://schemas.openxmlformats.org/presentationml/2006/main">
  <p:tag name="ISLIDE.ICON" val="#54093;#118435;"/>
</p:tagLst>
</file>

<file path=ppt/tags/tag2.xml><?xml version="1.0" encoding="utf-8"?>
<p:tagLst xmlns:p="http://schemas.openxmlformats.org/presentationml/2006/main">
  <p:tag name="KSO_WM_UNIT_TABLE_BEAUTIFY" val="smartTable{b86e46a7-a341-4ce4-a1d9-fcb7b5cab51d}"/>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B0F0"/>
      </a:accent1>
      <a:accent2>
        <a:srgbClr val="78CA8E"/>
      </a:accent2>
      <a:accent3>
        <a:srgbClr val="78CA8E"/>
      </a:accent3>
      <a:accent4>
        <a:srgbClr val="C7EBB2"/>
      </a:accent4>
      <a:accent5>
        <a:srgbClr val="F4B18E"/>
      </a:accent5>
      <a:accent6>
        <a:srgbClr val="C490AA"/>
      </a:accent6>
      <a:hlink>
        <a:srgbClr val="64B6C9"/>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solidFill>
            <a:srgbClr val="00B0F0"/>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2130</Words>
  <Application>WPS 演示</Application>
  <PresentationFormat>Widescreen</PresentationFormat>
  <Paragraphs>313</Paragraphs>
  <Slides>33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宋体</vt:lpstr>
      <vt:lpstr>Wingdings</vt:lpstr>
      <vt:lpstr>微软雅黑 Light</vt:lpstr>
      <vt:lpstr>思源宋体 Heavy</vt:lpstr>
      <vt:lpstr>思源宋体</vt:lpstr>
      <vt:lpstr>Times New Roman</vt:lpstr>
      <vt:lpstr>微软雅黑</vt:lpstr>
      <vt:lpstr>Arial</vt:lpstr>
      <vt:lpstr>苹方 特粗</vt:lpstr>
      <vt:lpstr>DINPro-Bold</vt:lpstr>
      <vt:lpstr>Yu Gothic UI</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solve？model</cp:lastModifiedBy>
  <cp:revision>335</cp:revision>
  <dcterms:created xsi:type="dcterms:W3CDTF">2020-03-23T04:30:00Z</dcterms:created>
  <dcterms:modified xsi:type="dcterms:W3CDTF">2020-05-10T06:28:57Z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